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6">
  <p:sldMasterIdLst>
    <p:sldMasterId id="2147483648" r:id="rId1"/>
  </p:sldMasterIdLst>
  <p:notesMasterIdLst>
    <p:notesMasterId r:id="rId75"/>
  </p:notesMasterIdLst>
  <p:handoutMasterIdLst>
    <p:handoutMasterId r:id="rId76"/>
  </p:handoutMasterIdLst>
  <p:sldIdLst>
    <p:sldId id="257" r:id="rId2"/>
    <p:sldId id="258" r:id="rId3"/>
    <p:sldId id="300" r:id="rId4"/>
    <p:sldId id="309" r:id="rId5"/>
    <p:sldId id="310" r:id="rId6"/>
    <p:sldId id="315" r:id="rId7"/>
    <p:sldId id="365" r:id="rId8"/>
    <p:sldId id="366" r:id="rId9"/>
    <p:sldId id="367" r:id="rId10"/>
    <p:sldId id="368" r:id="rId11"/>
    <p:sldId id="369" r:id="rId12"/>
    <p:sldId id="371" r:id="rId13"/>
    <p:sldId id="372" r:id="rId14"/>
    <p:sldId id="373" r:id="rId15"/>
    <p:sldId id="374" r:id="rId16"/>
    <p:sldId id="375" r:id="rId17"/>
    <p:sldId id="312" r:id="rId18"/>
    <p:sldId id="311" r:id="rId19"/>
    <p:sldId id="313" r:id="rId20"/>
    <p:sldId id="316" r:id="rId21"/>
    <p:sldId id="317" r:id="rId22"/>
    <p:sldId id="318" r:id="rId23"/>
    <p:sldId id="319" r:id="rId24"/>
    <p:sldId id="320" r:id="rId25"/>
    <p:sldId id="321" r:id="rId26"/>
    <p:sldId id="380" r:id="rId27"/>
    <p:sldId id="381" r:id="rId28"/>
    <p:sldId id="322" r:id="rId29"/>
    <p:sldId id="323" r:id="rId30"/>
    <p:sldId id="324" r:id="rId31"/>
    <p:sldId id="325" r:id="rId32"/>
    <p:sldId id="326" r:id="rId33"/>
    <p:sldId id="330" r:id="rId34"/>
    <p:sldId id="328" r:id="rId35"/>
    <p:sldId id="382" r:id="rId36"/>
    <p:sldId id="331" r:id="rId37"/>
    <p:sldId id="332" r:id="rId38"/>
    <p:sldId id="333" r:id="rId39"/>
    <p:sldId id="334" r:id="rId40"/>
    <p:sldId id="335" r:id="rId41"/>
    <p:sldId id="329" r:id="rId42"/>
    <p:sldId id="336" r:id="rId43"/>
    <p:sldId id="337" r:id="rId44"/>
    <p:sldId id="376" r:id="rId45"/>
    <p:sldId id="377" r:id="rId46"/>
    <p:sldId id="378" r:id="rId47"/>
    <p:sldId id="379" r:id="rId48"/>
    <p:sldId id="338" r:id="rId49"/>
    <p:sldId id="340" r:id="rId50"/>
    <p:sldId id="339" r:id="rId51"/>
    <p:sldId id="341" r:id="rId52"/>
    <p:sldId id="342" r:id="rId53"/>
    <p:sldId id="343" r:id="rId54"/>
    <p:sldId id="344" r:id="rId55"/>
    <p:sldId id="346" r:id="rId56"/>
    <p:sldId id="345" r:id="rId57"/>
    <p:sldId id="347" r:id="rId58"/>
    <p:sldId id="348" r:id="rId59"/>
    <p:sldId id="349" r:id="rId60"/>
    <p:sldId id="350" r:id="rId61"/>
    <p:sldId id="352" r:id="rId62"/>
    <p:sldId id="353" r:id="rId63"/>
    <p:sldId id="354" r:id="rId64"/>
    <p:sldId id="355" r:id="rId65"/>
    <p:sldId id="356" r:id="rId66"/>
    <p:sldId id="357" r:id="rId67"/>
    <p:sldId id="359" r:id="rId68"/>
    <p:sldId id="360" r:id="rId69"/>
    <p:sldId id="361" r:id="rId70"/>
    <p:sldId id="362" r:id="rId71"/>
    <p:sldId id="363" r:id="rId72"/>
    <p:sldId id="364" r:id="rId73"/>
    <p:sldId id="279" r:id="rId7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170A3F9-8DB0-4534-86F1-F9DCE1733A3E}">
          <p14:sldIdLst>
            <p14:sldId id="257"/>
            <p14:sldId id="258"/>
            <p14:sldId id="300"/>
            <p14:sldId id="309"/>
            <p14:sldId id="310"/>
            <p14:sldId id="315"/>
            <p14:sldId id="365"/>
            <p14:sldId id="366"/>
            <p14:sldId id="367"/>
            <p14:sldId id="368"/>
            <p14:sldId id="369"/>
            <p14:sldId id="371"/>
            <p14:sldId id="372"/>
            <p14:sldId id="373"/>
            <p14:sldId id="374"/>
            <p14:sldId id="375"/>
            <p14:sldId id="312"/>
            <p14:sldId id="311"/>
          </p14:sldIdLst>
        </p14:section>
        <p14:section name="无标题节" id="{0147B320-E337-49C9-9BA8-666856E7427D}">
          <p14:sldIdLst>
            <p14:sldId id="313"/>
            <p14:sldId id="316"/>
            <p14:sldId id="317"/>
            <p14:sldId id="318"/>
            <p14:sldId id="319"/>
            <p14:sldId id="320"/>
            <p14:sldId id="321"/>
            <p14:sldId id="380"/>
            <p14:sldId id="381"/>
            <p14:sldId id="322"/>
            <p14:sldId id="323"/>
            <p14:sldId id="324"/>
            <p14:sldId id="325"/>
            <p14:sldId id="326"/>
            <p14:sldId id="330"/>
            <p14:sldId id="328"/>
            <p14:sldId id="382"/>
            <p14:sldId id="331"/>
            <p14:sldId id="332"/>
            <p14:sldId id="333"/>
            <p14:sldId id="334"/>
            <p14:sldId id="335"/>
            <p14:sldId id="329"/>
            <p14:sldId id="336"/>
            <p14:sldId id="337"/>
            <p14:sldId id="376"/>
            <p14:sldId id="377"/>
            <p14:sldId id="378"/>
            <p14:sldId id="379"/>
            <p14:sldId id="338"/>
            <p14:sldId id="340"/>
            <p14:sldId id="339"/>
            <p14:sldId id="341"/>
            <p14:sldId id="342"/>
            <p14:sldId id="343"/>
            <p14:sldId id="344"/>
            <p14:sldId id="346"/>
            <p14:sldId id="345"/>
            <p14:sldId id="347"/>
            <p14:sldId id="348"/>
            <p14:sldId id="349"/>
            <p14:sldId id="350"/>
            <p14:sldId id="352"/>
            <p14:sldId id="353"/>
            <p14:sldId id="354"/>
            <p14:sldId id="355"/>
            <p14:sldId id="356"/>
            <p14:sldId id="357"/>
            <p14:sldId id="359"/>
            <p14:sldId id="360"/>
            <p14:sldId id="361"/>
            <p14:sldId id="362"/>
            <p14:sldId id="363"/>
            <p14:sldId id="364"/>
            <p14:sldId id="2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196"/>
    <a:srgbClr val="4472C4"/>
    <a:srgbClr val="FFFFFF"/>
    <a:srgbClr val="012B3D"/>
    <a:srgbClr val="ADE7F0"/>
    <a:srgbClr val="08658F"/>
    <a:srgbClr val="4EC1E1"/>
    <a:srgbClr val="71457B"/>
    <a:srgbClr val="01262E"/>
    <a:srgbClr val="0128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10" autoAdjust="0"/>
    <p:restoredTop sz="94270" autoAdjust="0"/>
  </p:normalViewPr>
  <p:slideViewPr>
    <p:cSldViewPr snapToGrid="0">
      <p:cViewPr varScale="1">
        <p:scale>
          <a:sx n="107" d="100"/>
          <a:sy n="107" d="100"/>
        </p:scale>
        <p:origin x="11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32"/>
    </p:cViewPr>
  </p:sorterViewPr>
  <p:notesViewPr>
    <p:cSldViewPr snapToGrid="0">
      <p:cViewPr varScale="1">
        <p:scale>
          <a:sx n="85" d="100"/>
          <a:sy n="85" d="100"/>
        </p:scale>
        <p:origin x="316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A82C2E-3ECC-4D1C-AF56-F258EF9D1E44}" type="datetimeFigureOut">
              <a:rPr lang="zh-CN" altLang="en-US" smtClean="0"/>
              <a:t>2021-07-12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DC6200-52FE-45F8-A749-83FDCB53AA85}" type="slidenum">
              <a:rPr lang="zh-CN" altLang="en-US" smtClean="0"/>
              <a:t>‹#›</a:t>
            </a:fld>
            <a:endParaRPr lang="zh-CN" altLang="en-US"/>
          </a:p>
        </p:txBody>
      </p:sp>
    </p:spTree>
    <p:extLst>
      <p:ext uri="{BB962C8B-B14F-4D97-AF65-F5344CB8AC3E}">
        <p14:creationId xmlns:p14="http://schemas.microsoft.com/office/powerpoint/2010/main" val="406862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2021-07-12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981295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22410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1EF1ED-1E97-44ED-96BD-744CDED48015}" type="datetimeFigureOut">
              <a:rPr lang="zh-CN" altLang="en-US" smtClean="0"/>
              <a:t>2021-07-12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14C27-5BA6-435A-9A55-00ABC539F23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1EF1ED-1E97-44ED-96BD-744CDED48015}" type="datetimeFigureOut">
              <a:rPr lang="zh-CN" altLang="en-US" smtClean="0"/>
              <a:t>2021-07-12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14C27-5BA6-435A-9A55-00ABC539F23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1EF1ED-1E97-44ED-96BD-744CDED48015}" type="datetimeFigureOut">
              <a:rPr lang="zh-CN" altLang="en-US" smtClean="0"/>
              <a:t>2021-07-12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14C27-5BA6-435A-9A55-00ABC539F23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1EF1ED-1E97-44ED-96BD-744CDED48015}" type="datetimeFigureOut">
              <a:rPr lang="zh-CN" altLang="en-US" smtClean="0"/>
              <a:t>2021-07-12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14C27-5BA6-435A-9A55-00ABC539F23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41EF1ED-1E97-44ED-96BD-744CDED48015}" type="datetimeFigureOut">
              <a:rPr lang="zh-CN" altLang="en-US" smtClean="0"/>
              <a:t>2021-07-12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514C27-5BA6-435A-9A55-00ABC539F23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1EF1ED-1E97-44ED-96BD-744CDED48015}" type="datetimeFigureOut">
              <a:rPr lang="zh-CN" altLang="en-US" smtClean="0"/>
              <a:t>2021-07-12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514C27-5BA6-435A-9A55-00ABC539F23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1EF1ED-1E97-44ED-96BD-744CDED48015}" type="datetimeFigureOut">
              <a:rPr lang="zh-CN" altLang="en-US" smtClean="0"/>
              <a:t>2021-07-12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D514C27-5BA6-435A-9A55-00ABC539F23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7" name="图片 6" descr="普查普片"/>
          <p:cNvPicPr>
            <a:picLocks noChangeAspect="1"/>
          </p:cNvPicPr>
          <p:nvPr userDrawn="1"/>
        </p:nvPicPr>
        <p:blipFill>
          <a:blip r:embed="rId2"/>
          <a:stretch>
            <a:fillRect/>
          </a:stretch>
        </p:blipFill>
        <p:spPr>
          <a:xfrm>
            <a:off x="0" y="0"/>
            <a:ext cx="1658360" cy="16583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1EF1ED-1E97-44ED-96BD-744CDED48015}" type="datetimeFigureOut">
              <a:rPr lang="zh-CN" altLang="en-US" smtClean="0"/>
              <a:t>2021-07-12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D514C27-5BA6-435A-9A55-00ABC539F23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41EF1ED-1E97-44ED-96BD-744CDED48015}" type="datetimeFigureOut">
              <a:rPr lang="zh-CN" altLang="en-US" smtClean="0"/>
              <a:t>2021-07-12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514C27-5BA6-435A-9A55-00ABC539F23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41EF1ED-1E97-44ED-96BD-744CDED48015}" type="datetimeFigureOut">
              <a:rPr lang="zh-CN" altLang="en-US" smtClean="0"/>
              <a:t>2021-07-12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514C27-5BA6-435A-9A55-00ABC539F23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EF1ED-1E97-44ED-96BD-744CDED48015}" type="datetimeFigureOut">
              <a:rPr lang="zh-CN" altLang="en-US" smtClean="0"/>
              <a:t>2021-07-12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14C27-5BA6-435A-9A55-00ABC539F23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任意多边形: 形状 44"/>
          <p:cNvSpPr/>
          <p:nvPr/>
        </p:nvSpPr>
        <p:spPr>
          <a:xfrm>
            <a:off x="0" y="1700406"/>
            <a:ext cx="12192000" cy="4938286"/>
          </a:xfrm>
          <a:custGeom>
            <a:avLst/>
            <a:gdLst>
              <a:gd name="connsiteX0" fmla="*/ 12192000 w 12192000"/>
              <a:gd name="connsiteY0" fmla="*/ 0 h 4938286"/>
              <a:gd name="connsiteX1" fmla="*/ 12192000 w 12192000"/>
              <a:gd name="connsiteY1" fmla="*/ 4938286 h 4938286"/>
              <a:gd name="connsiteX2" fmla="*/ 0 w 12192000"/>
              <a:gd name="connsiteY2" fmla="*/ 4938286 h 4938286"/>
              <a:gd name="connsiteX3" fmla="*/ 0 w 12192000"/>
              <a:gd name="connsiteY3" fmla="*/ 2179903 h 4938286"/>
              <a:gd name="connsiteX4" fmla="*/ 256092 w 12192000"/>
              <a:gd name="connsiteY4" fmla="*/ 2381152 h 4938286"/>
              <a:gd name="connsiteX5" fmla="*/ 5153521 w 12192000"/>
              <a:gd name="connsiteY5" fmla="*/ 4007292 h 4938286"/>
              <a:gd name="connsiteX6" fmla="*/ 12153855 w 12192000"/>
              <a:gd name="connsiteY6" fmla="*/ 66341 h 4938286"/>
              <a:gd name="connsiteX7" fmla="*/ 12192000 w 12192000"/>
              <a:gd name="connsiteY7" fmla="*/ 0 h 493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938286">
                <a:moveTo>
                  <a:pt x="12192000" y="0"/>
                </a:moveTo>
                <a:lnTo>
                  <a:pt x="12192000" y="4938286"/>
                </a:lnTo>
                <a:lnTo>
                  <a:pt x="0" y="4938286"/>
                </a:lnTo>
                <a:lnTo>
                  <a:pt x="0" y="2179903"/>
                </a:lnTo>
                <a:lnTo>
                  <a:pt x="256092" y="2381152"/>
                </a:lnTo>
                <a:cubicBezTo>
                  <a:pt x="1621759" y="3402472"/>
                  <a:pt x="3317008" y="4007292"/>
                  <a:pt x="5153521" y="4007292"/>
                </a:cubicBezTo>
                <a:cubicBezTo>
                  <a:pt x="8120196" y="4007292"/>
                  <a:pt x="10718248" y="2429034"/>
                  <a:pt x="12153855" y="66341"/>
                </a:cubicBezTo>
                <a:lnTo>
                  <a:pt x="12192000" y="0"/>
                </a:lnTo>
                <a:close/>
              </a:path>
            </a:pathLst>
          </a:custGeom>
          <a:solidFill>
            <a:srgbClr val="086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任意多边形: 形状 41"/>
          <p:cNvSpPr/>
          <p:nvPr/>
        </p:nvSpPr>
        <p:spPr>
          <a:xfrm>
            <a:off x="0" y="1919714"/>
            <a:ext cx="12192000" cy="4938286"/>
          </a:xfrm>
          <a:custGeom>
            <a:avLst/>
            <a:gdLst>
              <a:gd name="connsiteX0" fmla="*/ 12192000 w 12192000"/>
              <a:gd name="connsiteY0" fmla="*/ 0 h 4938286"/>
              <a:gd name="connsiteX1" fmla="*/ 12192000 w 12192000"/>
              <a:gd name="connsiteY1" fmla="*/ 4938286 h 4938286"/>
              <a:gd name="connsiteX2" fmla="*/ 0 w 12192000"/>
              <a:gd name="connsiteY2" fmla="*/ 4938286 h 4938286"/>
              <a:gd name="connsiteX3" fmla="*/ 0 w 12192000"/>
              <a:gd name="connsiteY3" fmla="*/ 2179903 h 4938286"/>
              <a:gd name="connsiteX4" fmla="*/ 256092 w 12192000"/>
              <a:gd name="connsiteY4" fmla="*/ 2381152 h 4938286"/>
              <a:gd name="connsiteX5" fmla="*/ 5153521 w 12192000"/>
              <a:gd name="connsiteY5" fmla="*/ 4007292 h 4938286"/>
              <a:gd name="connsiteX6" fmla="*/ 12153855 w 12192000"/>
              <a:gd name="connsiteY6" fmla="*/ 66341 h 4938286"/>
              <a:gd name="connsiteX7" fmla="*/ 12192000 w 12192000"/>
              <a:gd name="connsiteY7" fmla="*/ 0 h 493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938286">
                <a:moveTo>
                  <a:pt x="12192000" y="0"/>
                </a:moveTo>
                <a:lnTo>
                  <a:pt x="12192000" y="4938286"/>
                </a:lnTo>
                <a:lnTo>
                  <a:pt x="0" y="4938286"/>
                </a:lnTo>
                <a:lnTo>
                  <a:pt x="0" y="2179903"/>
                </a:lnTo>
                <a:lnTo>
                  <a:pt x="256092" y="2381152"/>
                </a:lnTo>
                <a:cubicBezTo>
                  <a:pt x="1621759" y="3402472"/>
                  <a:pt x="3317008" y="4007292"/>
                  <a:pt x="5153521" y="4007292"/>
                </a:cubicBezTo>
                <a:cubicBezTo>
                  <a:pt x="8120196" y="4007292"/>
                  <a:pt x="10718248" y="2429034"/>
                  <a:pt x="12153855" y="66341"/>
                </a:cubicBezTo>
                <a:lnTo>
                  <a:pt x="12192000" y="0"/>
                </a:lnTo>
                <a:close/>
              </a:path>
            </a:pathLst>
          </a:custGeom>
          <a:solidFill>
            <a:srgbClr val="4EC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59142" y="1291777"/>
            <a:ext cx="10195560" cy="1312667"/>
          </a:xfrm>
          <a:prstGeom prst="rect">
            <a:avLst/>
          </a:prstGeom>
          <a:noFill/>
        </p:spPr>
        <p:txBody>
          <a:bodyPr wrap="square" rtlCol="0">
            <a:spAutoFit/>
          </a:bodyPr>
          <a:lstStyle/>
          <a:p>
            <a:pPr algn="ctr" fontAlgn="auto">
              <a:lnSpc>
                <a:spcPct val="150000"/>
              </a:lnSpc>
            </a:pPr>
            <a:r>
              <a:rPr lang="zh-CN" altLang="en-US" sz="6000" dirty="0">
                <a:solidFill>
                  <a:srgbClr val="08658F"/>
                </a:solidFill>
                <a:cs typeface="+mn-ea"/>
                <a:sym typeface="+mn-lt"/>
              </a:rPr>
              <a:t>省普查工作</a:t>
            </a:r>
            <a:r>
              <a:rPr lang="zh-CN" altLang="en-US" sz="6000" dirty="0">
                <a:solidFill>
                  <a:srgbClr val="FF0000"/>
                </a:solidFill>
                <a:cs typeface="+mn-ea"/>
                <a:sym typeface="+mn-lt"/>
              </a:rPr>
              <a:t>实施</a:t>
            </a:r>
            <a:r>
              <a:rPr lang="zh-CN" altLang="en-US" sz="6000" dirty="0">
                <a:solidFill>
                  <a:srgbClr val="08658F"/>
                </a:solidFill>
                <a:cs typeface="+mn-ea"/>
                <a:sym typeface="+mn-lt"/>
              </a:rPr>
              <a:t>方案解读</a:t>
            </a:r>
          </a:p>
        </p:txBody>
      </p:sp>
      <p:sp>
        <p:nvSpPr>
          <p:cNvPr id="36" name="文本框 35"/>
          <p:cNvSpPr txBox="1"/>
          <p:nvPr/>
        </p:nvSpPr>
        <p:spPr>
          <a:xfrm>
            <a:off x="3088454" y="4220571"/>
            <a:ext cx="4695516" cy="1569660"/>
          </a:xfrm>
          <a:prstGeom prst="rect">
            <a:avLst/>
          </a:prstGeom>
          <a:noFill/>
        </p:spPr>
        <p:txBody>
          <a:bodyPr wrap="none" rtlCol="0">
            <a:spAutoFit/>
          </a:bodyPr>
          <a:lstStyle/>
          <a:p>
            <a:pPr>
              <a:lnSpc>
                <a:spcPct val="150000"/>
              </a:lnSpc>
            </a:pPr>
            <a:r>
              <a:rPr lang="zh-CN" altLang="en-US" sz="2400" dirty="0">
                <a:cs typeface="+mn-ea"/>
                <a:sym typeface="+mn-lt"/>
              </a:rPr>
              <a:t>省普查领导小组办公室      王福彤</a:t>
            </a:r>
            <a:endParaRPr lang="en-US" altLang="zh-CN" sz="2400" dirty="0">
              <a:cs typeface="+mn-ea"/>
              <a:sym typeface="+mn-lt"/>
            </a:endParaRPr>
          </a:p>
          <a:p>
            <a:pPr algn="ctr">
              <a:lnSpc>
                <a:spcPct val="150000"/>
              </a:lnSpc>
            </a:pPr>
            <a:r>
              <a:rPr lang="en-US" altLang="zh-CN" sz="2400" dirty="0">
                <a:cs typeface="+mn-ea"/>
                <a:sym typeface="+mn-lt"/>
              </a:rPr>
              <a:t>wangfutong@hlju.edu.cn</a:t>
            </a:r>
          </a:p>
          <a:p>
            <a:endParaRPr lang="zh-CN" altLang="en-US" sz="2400" dirty="0">
              <a:cs typeface="+mn-ea"/>
              <a:sym typeface="+mn-lt"/>
            </a:endParaRPr>
          </a:p>
        </p:txBody>
      </p:sp>
      <p:pic>
        <p:nvPicPr>
          <p:cNvPr id="2" name="图片 1" descr="普查普片"/>
          <p:cNvPicPr>
            <a:picLocks noChangeAspect="1"/>
          </p:cNvPicPr>
          <p:nvPr/>
        </p:nvPicPr>
        <p:blipFill>
          <a:blip r:embed="rId2"/>
          <a:stretch>
            <a:fillRect/>
          </a:stretch>
        </p:blipFill>
        <p:spPr>
          <a:xfrm>
            <a:off x="9612630" y="4173855"/>
            <a:ext cx="2684145" cy="268414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7"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620868" y="559590"/>
            <a:ext cx="4838282" cy="45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5. </a:t>
            </a:r>
            <a:r>
              <a:rPr lang="zh-CN" altLang="zh-CN" sz="2500" b="1" dirty="0">
                <a:latin typeface="+mn-ea"/>
              </a:rPr>
              <a:t>综合减灾能力调查与评估</a:t>
            </a:r>
            <a:endParaRPr lang="zh-CN" altLang="en-US" sz="2500" b="1" dirty="0">
              <a:latin typeface="+mn-ea"/>
            </a:endParaRPr>
          </a:p>
        </p:txBody>
      </p:sp>
      <p:sp>
        <p:nvSpPr>
          <p:cNvPr id="3" name="文本框 2"/>
          <p:cNvSpPr txBox="1"/>
          <p:nvPr/>
        </p:nvSpPr>
        <p:spPr>
          <a:xfrm>
            <a:off x="1457608" y="1692998"/>
            <a:ext cx="9922598" cy="3323987"/>
          </a:xfrm>
          <a:prstGeom prst="rect">
            <a:avLst/>
          </a:prstGeom>
          <a:noFill/>
        </p:spPr>
        <p:txBody>
          <a:bodyPr wrap="square" rtlCol="0">
            <a:spAutoFit/>
          </a:bodyPr>
          <a:lstStyle/>
          <a:p>
            <a:pPr>
              <a:lnSpc>
                <a:spcPct val="150000"/>
              </a:lnSpc>
            </a:pPr>
            <a:r>
              <a:rPr lang="zh-CN" altLang="zh-CN" sz="2800" b="1" dirty="0"/>
              <a:t>政府减灾能力调查</a:t>
            </a:r>
            <a:endParaRPr lang="en-US" altLang="zh-CN" sz="2800" b="1" dirty="0"/>
          </a:p>
          <a:p>
            <a:pPr>
              <a:lnSpc>
                <a:spcPct val="150000"/>
              </a:lnSpc>
            </a:pPr>
            <a:r>
              <a:rPr lang="zh-CN" altLang="zh-CN" sz="2800" b="1" dirty="0"/>
              <a:t>企业与社会组织减灾能力调查</a:t>
            </a:r>
            <a:endParaRPr lang="en-US" altLang="zh-CN" sz="2800" b="1" dirty="0"/>
          </a:p>
          <a:p>
            <a:pPr>
              <a:lnSpc>
                <a:spcPct val="150000"/>
              </a:lnSpc>
            </a:pPr>
            <a:r>
              <a:rPr lang="zh-CN" altLang="zh-CN" sz="2800" b="1" dirty="0"/>
              <a:t>乡镇与社区减灾能力调查</a:t>
            </a:r>
            <a:endParaRPr lang="en-US" altLang="zh-CN" sz="2800" b="1" dirty="0"/>
          </a:p>
          <a:p>
            <a:pPr>
              <a:lnSpc>
                <a:spcPct val="150000"/>
              </a:lnSpc>
            </a:pPr>
            <a:r>
              <a:rPr lang="zh-CN" altLang="zh-CN" sz="2800" b="1" dirty="0"/>
              <a:t>家庭减灾能力调查</a:t>
            </a:r>
            <a:endParaRPr lang="en-US" altLang="zh-CN" sz="2800" b="1" dirty="0"/>
          </a:p>
          <a:p>
            <a:pPr>
              <a:lnSpc>
                <a:spcPct val="150000"/>
              </a:lnSpc>
            </a:pPr>
            <a:r>
              <a:rPr lang="zh-CN" altLang="zh-CN" sz="2800" b="1" dirty="0"/>
              <a:t>综合减灾能力评估</a:t>
            </a:r>
            <a:endParaRPr lang="zh-CN" altLang="en-US" sz="2500" dirty="0"/>
          </a:p>
        </p:txBody>
      </p:sp>
    </p:spTree>
    <p:extLst>
      <p:ext uri="{BB962C8B-B14F-4D97-AF65-F5344CB8AC3E}">
        <p14:creationId xmlns:p14="http://schemas.microsoft.com/office/powerpoint/2010/main" val="380103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77442" y="1711674"/>
            <a:ext cx="4838282" cy="432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6. </a:t>
            </a:r>
            <a:r>
              <a:rPr lang="zh-CN" altLang="zh-CN" sz="2500" b="1" dirty="0">
                <a:latin typeface="+mn-ea"/>
              </a:rPr>
              <a:t>重点隐患调查与评估</a:t>
            </a:r>
            <a:endParaRPr lang="zh-CN" altLang="en-US" sz="2500" b="1" dirty="0">
              <a:latin typeface="+mn-ea"/>
            </a:endParaRPr>
          </a:p>
        </p:txBody>
      </p:sp>
      <p:sp>
        <p:nvSpPr>
          <p:cNvPr id="3" name="文本框 2"/>
          <p:cNvSpPr txBox="1"/>
          <p:nvPr/>
        </p:nvSpPr>
        <p:spPr>
          <a:xfrm>
            <a:off x="267376" y="2143753"/>
            <a:ext cx="5447625" cy="2677656"/>
          </a:xfrm>
          <a:prstGeom prst="rect">
            <a:avLst/>
          </a:prstGeom>
          <a:noFill/>
        </p:spPr>
        <p:txBody>
          <a:bodyPr wrap="square" rtlCol="0">
            <a:spAutoFit/>
          </a:bodyPr>
          <a:lstStyle/>
          <a:p>
            <a:pPr>
              <a:lnSpc>
                <a:spcPct val="150000"/>
              </a:lnSpc>
            </a:pPr>
            <a:r>
              <a:rPr lang="zh-CN" altLang="zh-CN" sz="2800" b="1" dirty="0"/>
              <a:t>地震灾害重点隐患调查</a:t>
            </a:r>
            <a:endParaRPr lang="en-US" altLang="zh-CN" sz="2800" b="1" dirty="0"/>
          </a:p>
          <a:p>
            <a:pPr>
              <a:lnSpc>
                <a:spcPct val="150000"/>
              </a:lnSpc>
            </a:pPr>
            <a:r>
              <a:rPr lang="zh-CN" altLang="zh-CN" sz="2800" b="1" dirty="0"/>
              <a:t>洪水灾害重点隐患调查</a:t>
            </a:r>
            <a:endParaRPr lang="en-US" altLang="zh-CN" sz="2800" b="1" dirty="0"/>
          </a:p>
          <a:p>
            <a:pPr>
              <a:lnSpc>
                <a:spcPct val="150000"/>
              </a:lnSpc>
            </a:pPr>
            <a:r>
              <a:rPr lang="zh-CN" altLang="zh-CN" sz="2800" b="1" dirty="0"/>
              <a:t>森林和草原火灾重点隐患评估</a:t>
            </a:r>
            <a:endParaRPr lang="en-US" altLang="zh-CN" sz="2800" b="1" dirty="0"/>
          </a:p>
          <a:p>
            <a:pPr>
              <a:lnSpc>
                <a:spcPct val="150000"/>
              </a:lnSpc>
            </a:pPr>
            <a:r>
              <a:rPr lang="zh-CN" altLang="zh-CN" sz="2800" b="1" dirty="0"/>
              <a:t>重点隐患分区分类分级综合评估</a:t>
            </a:r>
            <a:endParaRPr lang="zh-CN" altLang="en-US" sz="2500" dirty="0"/>
          </a:p>
        </p:txBody>
      </p:sp>
      <p:sp>
        <p:nvSpPr>
          <p:cNvPr id="4" name="圆角矩形 3"/>
          <p:cNvSpPr/>
          <p:nvPr/>
        </p:nvSpPr>
        <p:spPr>
          <a:xfrm>
            <a:off x="6281085" y="1711674"/>
            <a:ext cx="5476352" cy="519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7. </a:t>
            </a:r>
            <a:r>
              <a:rPr lang="zh-CN" altLang="zh-CN" sz="2500" b="1" dirty="0">
                <a:latin typeface="+mn-ea"/>
              </a:rPr>
              <a:t>主要灾害风险评估与区划</a:t>
            </a:r>
            <a:endParaRPr lang="zh-CN" altLang="en-US" sz="2500" b="1" dirty="0">
              <a:latin typeface="+mn-ea"/>
            </a:endParaRPr>
          </a:p>
        </p:txBody>
      </p:sp>
      <p:sp>
        <p:nvSpPr>
          <p:cNvPr id="5" name="文本框 4"/>
          <p:cNvSpPr txBox="1"/>
          <p:nvPr/>
        </p:nvSpPr>
        <p:spPr>
          <a:xfrm>
            <a:off x="6208834" y="2231149"/>
            <a:ext cx="5548604" cy="3323987"/>
          </a:xfrm>
          <a:prstGeom prst="rect">
            <a:avLst/>
          </a:prstGeom>
          <a:noFill/>
        </p:spPr>
        <p:txBody>
          <a:bodyPr wrap="square" rtlCol="0">
            <a:spAutoFit/>
          </a:bodyPr>
          <a:lstStyle/>
          <a:p>
            <a:pPr>
              <a:lnSpc>
                <a:spcPct val="150000"/>
              </a:lnSpc>
            </a:pPr>
            <a:r>
              <a:rPr lang="zh-CN" altLang="zh-CN" sz="2800" b="1" dirty="0"/>
              <a:t>地震灾害风险评估与区划</a:t>
            </a:r>
            <a:endParaRPr lang="en-US" altLang="zh-CN" sz="2800" b="1" dirty="0"/>
          </a:p>
          <a:p>
            <a:pPr>
              <a:lnSpc>
                <a:spcPct val="150000"/>
              </a:lnSpc>
            </a:pPr>
            <a:r>
              <a:rPr lang="zh-CN" altLang="zh-CN" sz="2800" b="1" dirty="0"/>
              <a:t>地质灾害风险评估与区划</a:t>
            </a:r>
            <a:endParaRPr lang="en-US" altLang="zh-CN" sz="2800" b="1" dirty="0"/>
          </a:p>
          <a:p>
            <a:pPr>
              <a:lnSpc>
                <a:spcPct val="150000"/>
              </a:lnSpc>
            </a:pPr>
            <a:r>
              <a:rPr lang="zh-CN" altLang="zh-CN" sz="2800" b="1" dirty="0"/>
              <a:t>气象灾害风险评估与区划</a:t>
            </a:r>
            <a:endParaRPr lang="en-US" altLang="zh-CN" sz="2800" b="1" dirty="0"/>
          </a:p>
          <a:p>
            <a:pPr>
              <a:lnSpc>
                <a:spcPct val="150000"/>
              </a:lnSpc>
            </a:pPr>
            <a:r>
              <a:rPr lang="zh-CN" altLang="zh-CN" sz="2800" b="1" dirty="0"/>
              <a:t>水旱灾害风险评估与区划</a:t>
            </a:r>
            <a:endParaRPr lang="en-US" altLang="zh-CN" sz="2800" b="1" dirty="0"/>
          </a:p>
          <a:p>
            <a:pPr>
              <a:lnSpc>
                <a:spcPct val="150000"/>
              </a:lnSpc>
            </a:pPr>
            <a:r>
              <a:rPr lang="zh-CN" altLang="zh-CN" sz="2800" b="1" dirty="0"/>
              <a:t>森林和草原火灾风险评估与区划</a:t>
            </a:r>
            <a:endParaRPr lang="zh-CN" altLang="en-US" sz="2500" dirty="0"/>
          </a:p>
        </p:txBody>
      </p:sp>
      <p:sp>
        <p:nvSpPr>
          <p:cNvPr id="8" name="矩形 7"/>
          <p:cNvSpPr/>
          <p:nvPr/>
        </p:nvSpPr>
        <p:spPr>
          <a:xfrm>
            <a:off x="1912677" y="492211"/>
            <a:ext cx="9676047" cy="707886"/>
          </a:xfrm>
          <a:prstGeom prst="rect">
            <a:avLst/>
          </a:prstGeom>
        </p:spPr>
        <p:txBody>
          <a:bodyPr wrap="none">
            <a:spAutoFit/>
          </a:bodyPr>
          <a:lstStyle/>
          <a:p>
            <a:r>
              <a:rPr lang="zh-CN" altLang="en-US" sz="4000" b="1" dirty="0">
                <a:solidFill>
                  <a:srgbClr val="C00000"/>
                </a:solidFill>
              </a:rPr>
              <a:t>省级组织   市县配合   数据支撑   严控质量</a:t>
            </a:r>
          </a:p>
        </p:txBody>
      </p:sp>
    </p:spTree>
    <p:extLst>
      <p:ext uri="{BB962C8B-B14F-4D97-AF65-F5344CB8AC3E}">
        <p14:creationId xmlns:p14="http://schemas.microsoft.com/office/powerpoint/2010/main" val="195071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5511" y="1588141"/>
            <a:ext cx="5550088" cy="5015858"/>
          </a:xfrm>
          <a:prstGeom prst="rect">
            <a:avLst/>
          </a:prstGeom>
          <a:ln>
            <a:noFill/>
          </a:ln>
          <a:effectLst>
            <a:outerShdw blurRad="292100" dist="139700" dir="2700000" algn="tl" rotWithShape="0">
              <a:srgbClr val="333333">
                <a:alpha val="65000"/>
              </a:srgbClr>
            </a:outerShdw>
          </a:effectLst>
        </p:spPr>
      </p:pic>
      <p:sp>
        <p:nvSpPr>
          <p:cNvPr id="2" name="圆角矩形 1"/>
          <p:cNvSpPr/>
          <p:nvPr/>
        </p:nvSpPr>
        <p:spPr>
          <a:xfrm>
            <a:off x="374285" y="1948256"/>
            <a:ext cx="5395967" cy="473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8. </a:t>
            </a:r>
            <a:r>
              <a:rPr lang="zh-CN" altLang="zh-CN" sz="2500" b="1" dirty="0">
                <a:latin typeface="+mn-ea"/>
              </a:rPr>
              <a:t>自然灾害综合风险评估与区划</a:t>
            </a:r>
            <a:endParaRPr lang="zh-CN" altLang="en-US" sz="2500" b="1" dirty="0">
              <a:latin typeface="+mn-ea"/>
            </a:endParaRPr>
          </a:p>
        </p:txBody>
      </p:sp>
      <p:sp>
        <p:nvSpPr>
          <p:cNvPr id="3" name="文本框 2"/>
          <p:cNvSpPr txBox="1"/>
          <p:nvPr/>
        </p:nvSpPr>
        <p:spPr>
          <a:xfrm>
            <a:off x="778935" y="2421902"/>
            <a:ext cx="4868331" cy="2677656"/>
          </a:xfrm>
          <a:prstGeom prst="rect">
            <a:avLst/>
          </a:prstGeom>
          <a:noFill/>
        </p:spPr>
        <p:txBody>
          <a:bodyPr wrap="square" rtlCol="0">
            <a:spAutoFit/>
          </a:bodyPr>
          <a:lstStyle/>
          <a:p>
            <a:pPr marL="457200" indent="-457200" algn="just">
              <a:lnSpc>
                <a:spcPct val="200000"/>
              </a:lnSpc>
              <a:buFont typeface="Arial" panose="020B0604020202020204" pitchFamily="34" charset="0"/>
              <a:buChar char="•"/>
            </a:pPr>
            <a:r>
              <a:rPr lang="zh-CN" altLang="zh-CN" sz="2800" b="1" dirty="0"/>
              <a:t>自然灾害综合风险评估</a:t>
            </a:r>
            <a:endParaRPr lang="en-US" altLang="zh-CN" sz="2800" b="1" dirty="0"/>
          </a:p>
          <a:p>
            <a:pPr marL="457200" indent="-457200" algn="just">
              <a:lnSpc>
                <a:spcPct val="200000"/>
              </a:lnSpc>
              <a:buFont typeface="Arial" panose="020B0604020202020204" pitchFamily="34" charset="0"/>
              <a:buChar char="•"/>
            </a:pPr>
            <a:r>
              <a:rPr lang="zh-CN" altLang="zh-CN" sz="2800" b="1" dirty="0"/>
              <a:t>自然灾害综合风险区划</a:t>
            </a:r>
            <a:endParaRPr lang="en-US" altLang="zh-CN" sz="2800" b="1" dirty="0"/>
          </a:p>
          <a:p>
            <a:pPr marL="457200" indent="-457200" algn="just">
              <a:lnSpc>
                <a:spcPct val="200000"/>
              </a:lnSpc>
              <a:buFont typeface="Arial" panose="020B0604020202020204" pitchFamily="34" charset="0"/>
              <a:buChar char="•"/>
            </a:pPr>
            <a:r>
              <a:rPr lang="zh-CN" altLang="zh-CN" sz="2800" b="1" dirty="0"/>
              <a:t>自然灾害综合防治区划</a:t>
            </a:r>
            <a:endParaRPr lang="zh-CN" altLang="en-US" sz="2500" dirty="0"/>
          </a:p>
        </p:txBody>
      </p:sp>
      <p:sp>
        <p:nvSpPr>
          <p:cNvPr id="7" name="矩形 6"/>
          <p:cNvSpPr/>
          <p:nvPr/>
        </p:nvSpPr>
        <p:spPr>
          <a:xfrm>
            <a:off x="1912677" y="492211"/>
            <a:ext cx="9676047" cy="707886"/>
          </a:xfrm>
          <a:prstGeom prst="rect">
            <a:avLst/>
          </a:prstGeom>
        </p:spPr>
        <p:txBody>
          <a:bodyPr wrap="none">
            <a:spAutoFit/>
          </a:bodyPr>
          <a:lstStyle/>
          <a:p>
            <a:r>
              <a:rPr lang="zh-CN" altLang="en-US" sz="4000" b="1" dirty="0">
                <a:solidFill>
                  <a:srgbClr val="C00000"/>
                </a:solidFill>
              </a:rPr>
              <a:t>省级组织   市县配合   数据支撑   严控质量</a:t>
            </a:r>
          </a:p>
        </p:txBody>
      </p:sp>
    </p:spTree>
    <p:extLst>
      <p:ext uri="{BB962C8B-B14F-4D97-AF65-F5344CB8AC3E}">
        <p14:creationId xmlns:p14="http://schemas.microsoft.com/office/powerpoint/2010/main" val="1760953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686032" y="699174"/>
            <a:ext cx="5476353" cy="5000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9. </a:t>
            </a:r>
            <a:r>
              <a:rPr lang="zh-CN" altLang="zh-CN" sz="2500" b="1" dirty="0">
                <a:latin typeface="+mn-ea"/>
              </a:rPr>
              <a:t>普查成果的质检核查、汇交与共享</a:t>
            </a:r>
            <a:endParaRPr lang="zh-CN" altLang="en-US" sz="2500" b="1" dirty="0">
              <a:latin typeface="+mn-ea"/>
            </a:endParaRPr>
          </a:p>
        </p:txBody>
      </p:sp>
      <p:sp>
        <p:nvSpPr>
          <p:cNvPr id="3" name="文本框 2"/>
          <p:cNvSpPr txBox="1"/>
          <p:nvPr/>
        </p:nvSpPr>
        <p:spPr>
          <a:xfrm>
            <a:off x="1686032" y="1689476"/>
            <a:ext cx="3987050" cy="4270528"/>
          </a:xfrm>
          <a:prstGeom prst="rect">
            <a:avLst/>
          </a:prstGeom>
          <a:noFill/>
        </p:spPr>
        <p:txBody>
          <a:bodyPr wrap="square" rtlCol="0">
            <a:spAutoFit/>
          </a:bodyPr>
          <a:lstStyle/>
          <a:p>
            <a:pPr marL="457200" indent="-457200">
              <a:lnSpc>
                <a:spcPct val="200000"/>
              </a:lnSpc>
              <a:buFont typeface="Wingdings" panose="05000000000000000000" pitchFamily="2" charset="2"/>
              <a:buChar char="u"/>
            </a:pPr>
            <a:r>
              <a:rPr lang="zh-CN" altLang="zh-CN" sz="2800" b="1" dirty="0"/>
              <a:t>普查成果的质检核查</a:t>
            </a:r>
            <a:endParaRPr lang="en-US" altLang="zh-CN" sz="2800" b="1" dirty="0"/>
          </a:p>
          <a:p>
            <a:pPr marL="457200" indent="-457200">
              <a:lnSpc>
                <a:spcPct val="200000"/>
              </a:lnSpc>
              <a:buFont typeface="Wingdings" panose="05000000000000000000" pitchFamily="2" charset="2"/>
              <a:buChar char="u"/>
            </a:pPr>
            <a:r>
              <a:rPr lang="zh-CN" altLang="zh-CN" sz="2800" b="1" dirty="0"/>
              <a:t>普查成果的汇交</a:t>
            </a:r>
            <a:endParaRPr lang="en-US" altLang="zh-CN" sz="2800" b="1" dirty="0"/>
          </a:p>
          <a:p>
            <a:pPr marL="457200" indent="-457200">
              <a:lnSpc>
                <a:spcPct val="200000"/>
              </a:lnSpc>
              <a:buFont typeface="Wingdings" panose="05000000000000000000" pitchFamily="2" charset="2"/>
              <a:buChar char="u"/>
            </a:pPr>
            <a:r>
              <a:rPr lang="zh-CN" altLang="zh-CN" sz="2800" b="1" dirty="0"/>
              <a:t>普查成果的共享</a:t>
            </a:r>
            <a:endParaRPr lang="en-US" altLang="zh-CN" sz="2800" b="1" dirty="0"/>
          </a:p>
          <a:p>
            <a:pPr marL="457200" indent="-457200">
              <a:lnSpc>
                <a:spcPct val="200000"/>
              </a:lnSpc>
              <a:buFont typeface="Wingdings" panose="05000000000000000000" pitchFamily="2" charset="2"/>
              <a:buChar char="u"/>
            </a:pPr>
            <a:r>
              <a:rPr lang="zh-CN" altLang="en-US" sz="2800" b="1" dirty="0"/>
              <a:t>责任追究</a:t>
            </a:r>
            <a:endParaRPr lang="en-US" altLang="zh-CN" sz="2800" b="1" dirty="0"/>
          </a:p>
          <a:p>
            <a:pPr marL="457200" indent="-457200">
              <a:lnSpc>
                <a:spcPct val="200000"/>
              </a:lnSpc>
              <a:buFont typeface="Wingdings" panose="05000000000000000000" pitchFamily="2" charset="2"/>
              <a:buChar char="u"/>
            </a:pPr>
            <a:r>
              <a:rPr lang="zh-CN" altLang="en-US" sz="2800" b="1" dirty="0"/>
              <a:t>配套办法与技术要求</a:t>
            </a:r>
          </a:p>
        </p:txBody>
      </p:sp>
    </p:spTree>
    <p:extLst>
      <p:ext uri="{BB962C8B-B14F-4D97-AF65-F5344CB8AC3E}">
        <p14:creationId xmlns:p14="http://schemas.microsoft.com/office/powerpoint/2010/main" val="738938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876155" y="676464"/>
            <a:ext cx="5476352" cy="462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10. </a:t>
            </a:r>
            <a:r>
              <a:rPr lang="zh-CN" altLang="zh-CN" sz="2500" b="1" dirty="0">
                <a:latin typeface="+mn-ea"/>
              </a:rPr>
              <a:t>宣传与培训</a:t>
            </a:r>
            <a:endParaRPr lang="zh-CN" altLang="en-US" sz="2500" b="1" dirty="0">
              <a:latin typeface="+mn-ea"/>
            </a:endParaRPr>
          </a:p>
        </p:txBody>
      </p:sp>
      <p:sp>
        <p:nvSpPr>
          <p:cNvPr id="3" name="文本框 2"/>
          <p:cNvSpPr txBox="1"/>
          <p:nvPr/>
        </p:nvSpPr>
        <p:spPr>
          <a:xfrm>
            <a:off x="398352" y="1520982"/>
            <a:ext cx="11588436" cy="4847481"/>
          </a:xfrm>
          <a:prstGeom prst="rect">
            <a:avLst/>
          </a:prstGeom>
          <a:noFill/>
        </p:spPr>
        <p:txBody>
          <a:bodyPr wrap="square" rtlCol="0">
            <a:spAutoFit/>
          </a:bodyPr>
          <a:lstStyle/>
          <a:p>
            <a:pPr>
              <a:lnSpc>
                <a:spcPct val="150000"/>
              </a:lnSpc>
            </a:pPr>
            <a:r>
              <a:rPr lang="zh-CN" altLang="zh-CN" sz="2800" b="1" dirty="0"/>
              <a:t>宣传工作</a:t>
            </a:r>
            <a:r>
              <a:rPr lang="zh-CN" altLang="en-US" sz="2800" b="1" dirty="0"/>
              <a:t>：</a:t>
            </a:r>
            <a:endParaRPr lang="en-US" altLang="zh-CN" sz="2800" b="1" dirty="0"/>
          </a:p>
          <a:p>
            <a:pPr>
              <a:lnSpc>
                <a:spcPct val="150000"/>
              </a:lnSpc>
            </a:pPr>
            <a:r>
              <a:rPr lang="zh-CN" altLang="zh-CN" sz="2800" dirty="0"/>
              <a:t>前期准备与试点阶段</a:t>
            </a:r>
            <a:endParaRPr lang="en-US" altLang="zh-CN" sz="2800" dirty="0"/>
          </a:p>
          <a:p>
            <a:pPr>
              <a:lnSpc>
                <a:spcPct val="150000"/>
              </a:lnSpc>
            </a:pPr>
            <a:r>
              <a:rPr lang="zh-CN" altLang="zh-CN" sz="2800" dirty="0"/>
              <a:t>全面调查、评估与区划阶段</a:t>
            </a:r>
            <a:endParaRPr lang="en-US" altLang="zh-CN" sz="2800" dirty="0"/>
          </a:p>
          <a:p>
            <a:pPr>
              <a:lnSpc>
                <a:spcPct val="150000"/>
              </a:lnSpc>
            </a:pPr>
            <a:r>
              <a:rPr lang="zh-CN" altLang="zh-CN" sz="2800" dirty="0"/>
              <a:t>成果发布及后期工作阶段</a:t>
            </a:r>
            <a:endParaRPr lang="en-US" altLang="zh-CN" sz="2800" dirty="0"/>
          </a:p>
          <a:p>
            <a:pPr>
              <a:lnSpc>
                <a:spcPct val="150000"/>
              </a:lnSpc>
            </a:pPr>
            <a:endParaRPr lang="en-US" altLang="zh-CN" sz="2800" dirty="0"/>
          </a:p>
          <a:p>
            <a:pPr>
              <a:lnSpc>
                <a:spcPct val="150000"/>
              </a:lnSpc>
            </a:pPr>
            <a:r>
              <a:rPr lang="zh-CN" altLang="zh-CN" sz="2200" dirty="0">
                <a:solidFill>
                  <a:srgbClr val="0070C0"/>
                </a:solidFill>
              </a:rPr>
              <a:t>省、市、县</a:t>
            </a:r>
            <a:r>
              <a:rPr lang="zh-CN" altLang="zh-CN" sz="2200" dirty="0">
                <a:solidFill>
                  <a:srgbClr val="FF0000"/>
                </a:solidFill>
              </a:rPr>
              <a:t>普查办</a:t>
            </a:r>
            <a:r>
              <a:rPr lang="zh-CN" altLang="zh-CN" sz="2200" dirty="0">
                <a:solidFill>
                  <a:srgbClr val="0070C0"/>
                </a:solidFill>
              </a:rPr>
              <a:t>要按照国务院普查办统一部署，在</a:t>
            </a:r>
            <a:r>
              <a:rPr lang="zh-CN" altLang="zh-CN" sz="2200" dirty="0">
                <a:solidFill>
                  <a:srgbClr val="FF0000"/>
                </a:solidFill>
              </a:rPr>
              <a:t>地方政府领导和宣传部门</a:t>
            </a:r>
            <a:r>
              <a:rPr lang="zh-CN" altLang="zh-CN" sz="2200" dirty="0">
                <a:solidFill>
                  <a:srgbClr val="0070C0"/>
                </a:solidFill>
              </a:rPr>
              <a:t>支持下，</a:t>
            </a:r>
            <a:r>
              <a:rPr lang="zh-CN" altLang="zh-CN" sz="2200" dirty="0">
                <a:solidFill>
                  <a:srgbClr val="FF0000"/>
                </a:solidFill>
              </a:rPr>
              <a:t>会同有关部门</a:t>
            </a:r>
            <a:r>
              <a:rPr lang="zh-CN" altLang="zh-CN" sz="2200" dirty="0">
                <a:solidFill>
                  <a:srgbClr val="0070C0"/>
                </a:solidFill>
              </a:rPr>
              <a:t>共同做好本地区风险普查的宣传工作，结合本地实际，因地制宜制定宣传工作方案，并设专人开展日常宣传和重大节点宣传，组织本级和指导下级开展风险普查宣传工作。</a:t>
            </a:r>
            <a:endParaRPr lang="zh-CN" altLang="en-US" sz="2200" dirty="0">
              <a:solidFill>
                <a:srgbClr val="0070C0"/>
              </a:solidFill>
            </a:endParaRPr>
          </a:p>
        </p:txBody>
      </p:sp>
    </p:spTree>
    <p:extLst>
      <p:ext uri="{BB962C8B-B14F-4D97-AF65-F5344CB8AC3E}">
        <p14:creationId xmlns:p14="http://schemas.microsoft.com/office/powerpoint/2010/main" val="572224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876155" y="676464"/>
            <a:ext cx="5476352" cy="462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10. </a:t>
            </a:r>
            <a:r>
              <a:rPr lang="zh-CN" altLang="zh-CN" sz="2500" b="1" dirty="0">
                <a:latin typeface="+mn-ea"/>
              </a:rPr>
              <a:t>宣传与培训</a:t>
            </a:r>
            <a:endParaRPr lang="zh-CN" altLang="en-US" sz="2500" b="1" dirty="0">
              <a:latin typeface="+mn-ea"/>
            </a:endParaRPr>
          </a:p>
        </p:txBody>
      </p:sp>
      <p:sp>
        <p:nvSpPr>
          <p:cNvPr id="3" name="文本框 2"/>
          <p:cNvSpPr txBox="1"/>
          <p:nvPr/>
        </p:nvSpPr>
        <p:spPr>
          <a:xfrm>
            <a:off x="398352" y="1520982"/>
            <a:ext cx="11588436" cy="5216813"/>
          </a:xfrm>
          <a:prstGeom prst="rect">
            <a:avLst/>
          </a:prstGeom>
          <a:noFill/>
        </p:spPr>
        <p:txBody>
          <a:bodyPr wrap="square" rtlCol="0">
            <a:spAutoFit/>
          </a:bodyPr>
          <a:lstStyle/>
          <a:p>
            <a:pPr>
              <a:lnSpc>
                <a:spcPct val="150000"/>
              </a:lnSpc>
            </a:pPr>
            <a:r>
              <a:rPr lang="zh-CN" altLang="en-US" sz="2800" b="1" dirty="0"/>
              <a:t>培训</a:t>
            </a:r>
            <a:r>
              <a:rPr lang="zh-CN" altLang="zh-CN" sz="2800" b="1" dirty="0"/>
              <a:t>工作</a:t>
            </a:r>
            <a:r>
              <a:rPr lang="zh-CN" altLang="en-US" sz="2800" b="1" dirty="0"/>
              <a:t>：</a:t>
            </a:r>
            <a:endParaRPr lang="en-US" altLang="zh-CN" sz="2800" b="1" dirty="0"/>
          </a:p>
          <a:p>
            <a:pPr>
              <a:lnSpc>
                <a:spcPct val="150000"/>
              </a:lnSpc>
            </a:pPr>
            <a:r>
              <a:rPr lang="zh-CN" altLang="zh-CN" sz="2800" dirty="0"/>
              <a:t>前期准备与试点阶段</a:t>
            </a:r>
            <a:endParaRPr lang="en-US" altLang="zh-CN" sz="2800" dirty="0"/>
          </a:p>
          <a:p>
            <a:pPr>
              <a:lnSpc>
                <a:spcPct val="150000"/>
              </a:lnSpc>
            </a:pPr>
            <a:r>
              <a:rPr lang="zh-CN" altLang="zh-CN" sz="2800" dirty="0"/>
              <a:t>调查阶段</a:t>
            </a:r>
            <a:endParaRPr lang="en-US" altLang="zh-CN" sz="2800" dirty="0"/>
          </a:p>
          <a:p>
            <a:pPr>
              <a:lnSpc>
                <a:spcPct val="150000"/>
              </a:lnSpc>
            </a:pPr>
            <a:r>
              <a:rPr lang="zh-CN" altLang="zh-CN" sz="2800" dirty="0"/>
              <a:t>评估与区划阶段</a:t>
            </a:r>
            <a:endParaRPr lang="en-US" altLang="zh-CN" sz="2800" dirty="0"/>
          </a:p>
          <a:p>
            <a:pPr>
              <a:lnSpc>
                <a:spcPct val="150000"/>
              </a:lnSpc>
            </a:pPr>
            <a:r>
              <a:rPr lang="zh-CN" altLang="en-US" sz="2200" dirty="0">
                <a:solidFill>
                  <a:srgbClr val="0070C0"/>
                </a:solidFill>
              </a:rPr>
              <a:t>省、市、县</a:t>
            </a:r>
            <a:r>
              <a:rPr lang="zh-CN" altLang="en-US" sz="2200" dirty="0">
                <a:solidFill>
                  <a:srgbClr val="FF0000"/>
                </a:solidFill>
              </a:rPr>
              <a:t>普查办</a:t>
            </a:r>
            <a:r>
              <a:rPr lang="zh-CN" altLang="en-US" sz="2200" dirty="0">
                <a:solidFill>
                  <a:srgbClr val="0070C0"/>
                </a:solidFill>
              </a:rPr>
              <a:t>要建立健全普查培训工作机制，通过培训使参与人员认识风险普查工作的重要性，增强责任感和使命感；使其深入了解风险普查目标、主要任务、范围、内容以及主要技术路线，掌握普查工作各项任务的工作流程、步骤、技术方法、质量控制方法以及成果汇交形式；通过持续性的培训为风险普查项目顺利开展提供人员保障和技术支撑。</a:t>
            </a:r>
            <a:endParaRPr lang="en-US" altLang="zh-CN" sz="2200" dirty="0">
              <a:solidFill>
                <a:srgbClr val="0070C0"/>
              </a:solidFill>
            </a:endParaRPr>
          </a:p>
          <a:p>
            <a:pPr>
              <a:lnSpc>
                <a:spcPct val="150000"/>
              </a:lnSpc>
            </a:pPr>
            <a:r>
              <a:rPr lang="zh-CN" altLang="en-US" sz="2200" dirty="0">
                <a:solidFill>
                  <a:srgbClr val="0070C0"/>
                </a:solidFill>
              </a:rPr>
              <a:t>省、市、县</a:t>
            </a:r>
            <a:r>
              <a:rPr lang="zh-CN" altLang="en-US" sz="2200" dirty="0">
                <a:solidFill>
                  <a:srgbClr val="FF0000"/>
                </a:solidFill>
              </a:rPr>
              <a:t>各行业部门分别</a:t>
            </a:r>
            <a:r>
              <a:rPr lang="zh-CN" altLang="en-US" sz="2200" dirty="0">
                <a:solidFill>
                  <a:srgbClr val="048196"/>
                </a:solidFill>
              </a:rPr>
              <a:t>组织</a:t>
            </a:r>
            <a:r>
              <a:rPr lang="zh-CN" altLang="en-US" sz="2200" dirty="0">
                <a:solidFill>
                  <a:srgbClr val="0070C0"/>
                </a:solidFill>
              </a:rPr>
              <a:t>开展行业普查培训。</a:t>
            </a:r>
          </a:p>
        </p:txBody>
      </p:sp>
    </p:spTree>
    <p:extLst>
      <p:ext uri="{BB962C8B-B14F-4D97-AF65-F5344CB8AC3E}">
        <p14:creationId xmlns:p14="http://schemas.microsoft.com/office/powerpoint/2010/main" val="223542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704139" y="589379"/>
            <a:ext cx="5476352" cy="4320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11. </a:t>
            </a:r>
            <a:r>
              <a:rPr lang="zh-CN" altLang="zh-CN" sz="2500" b="1" dirty="0">
                <a:latin typeface="+mn-ea"/>
              </a:rPr>
              <a:t>保障措施</a:t>
            </a:r>
            <a:endParaRPr lang="zh-CN" altLang="en-US" sz="2500" b="1" dirty="0">
              <a:latin typeface="+mn-ea"/>
            </a:endParaRPr>
          </a:p>
        </p:txBody>
      </p:sp>
      <p:sp>
        <p:nvSpPr>
          <p:cNvPr id="3" name="文本框 2"/>
          <p:cNvSpPr txBox="1"/>
          <p:nvPr/>
        </p:nvSpPr>
        <p:spPr>
          <a:xfrm>
            <a:off x="1904654" y="1817317"/>
            <a:ext cx="3031413" cy="4247317"/>
          </a:xfrm>
          <a:prstGeom prst="rect">
            <a:avLst/>
          </a:prstGeom>
          <a:noFill/>
        </p:spPr>
        <p:txBody>
          <a:bodyPr wrap="square" rtlCol="0">
            <a:spAutoFit/>
          </a:bodyPr>
          <a:lstStyle/>
          <a:p>
            <a:pPr marL="457200" indent="-457200">
              <a:lnSpc>
                <a:spcPct val="150000"/>
              </a:lnSpc>
              <a:buFont typeface="Wingdings" panose="05000000000000000000" pitchFamily="2" charset="2"/>
              <a:buChar char="l"/>
            </a:pPr>
            <a:r>
              <a:rPr lang="zh-CN" altLang="zh-CN" sz="3600" b="1" dirty="0"/>
              <a:t>组织</a:t>
            </a:r>
            <a:r>
              <a:rPr lang="zh-CN" altLang="en-US" sz="3600" b="1" dirty="0"/>
              <a:t>保障</a:t>
            </a:r>
            <a:endParaRPr lang="en-US" altLang="zh-CN" sz="3600" b="1" dirty="0"/>
          </a:p>
          <a:p>
            <a:pPr marL="457200" indent="-457200">
              <a:lnSpc>
                <a:spcPct val="150000"/>
              </a:lnSpc>
              <a:buFont typeface="Wingdings" panose="05000000000000000000" pitchFamily="2" charset="2"/>
              <a:buChar char="l"/>
            </a:pPr>
            <a:r>
              <a:rPr lang="zh-CN" altLang="en-US" sz="3600" b="1" dirty="0"/>
              <a:t>技术保障</a:t>
            </a:r>
            <a:endParaRPr lang="en-US" altLang="zh-CN" sz="3600" b="1" dirty="0"/>
          </a:p>
          <a:p>
            <a:pPr marL="457200" indent="-457200">
              <a:lnSpc>
                <a:spcPct val="150000"/>
              </a:lnSpc>
              <a:buFont typeface="Wingdings" panose="05000000000000000000" pitchFamily="2" charset="2"/>
              <a:buChar char="l"/>
            </a:pPr>
            <a:r>
              <a:rPr lang="zh-CN" altLang="en-US" sz="3600" b="1" dirty="0"/>
              <a:t>经费保障</a:t>
            </a:r>
            <a:endParaRPr lang="en-US" altLang="zh-CN" sz="3600" b="1" dirty="0"/>
          </a:p>
          <a:p>
            <a:pPr marL="457200" indent="-457200">
              <a:lnSpc>
                <a:spcPct val="150000"/>
              </a:lnSpc>
              <a:buFont typeface="Wingdings" panose="05000000000000000000" pitchFamily="2" charset="2"/>
              <a:buChar char="l"/>
            </a:pPr>
            <a:r>
              <a:rPr lang="zh-CN" altLang="en-US" sz="3600" b="1" dirty="0"/>
              <a:t>质量保障</a:t>
            </a:r>
            <a:endParaRPr lang="en-US" altLang="zh-CN" sz="3600" b="1" dirty="0"/>
          </a:p>
          <a:p>
            <a:pPr marL="457200" indent="-457200">
              <a:lnSpc>
                <a:spcPct val="150000"/>
              </a:lnSpc>
              <a:buFont typeface="Wingdings" panose="05000000000000000000" pitchFamily="2" charset="2"/>
              <a:buChar char="l"/>
            </a:pPr>
            <a:r>
              <a:rPr lang="zh-CN" altLang="en-US" sz="3600" b="1" dirty="0"/>
              <a:t>共享应用</a:t>
            </a:r>
            <a:endParaRPr lang="zh-CN" altLang="en-US" sz="3200" dirty="0"/>
          </a:p>
        </p:txBody>
      </p:sp>
    </p:spTree>
    <p:extLst>
      <p:ext uri="{BB962C8B-B14F-4D97-AF65-F5344CB8AC3E}">
        <p14:creationId xmlns:p14="http://schemas.microsoft.com/office/powerpoint/2010/main" val="1875214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78457" y="442397"/>
            <a:ext cx="9879628" cy="923330"/>
          </a:xfrm>
          <a:prstGeom prst="rect">
            <a:avLst/>
          </a:prstGeom>
          <a:noFill/>
        </p:spPr>
        <p:txBody>
          <a:bodyPr wrap="none" rtlCol="0">
            <a:spAutoFit/>
            <a:scene3d>
              <a:camera prst="orthographicFront"/>
              <a:lightRig rig="threePt" dir="t"/>
            </a:scene3d>
            <a:sp3d contourW="12700"/>
          </a:bodyPr>
          <a:lstStyle/>
          <a:p>
            <a:r>
              <a:rPr lang="zh-CN" altLang="en-US" sz="5400" b="1" dirty="0">
                <a:solidFill>
                  <a:srgbClr val="0070C0"/>
                </a:solidFill>
                <a:cs typeface="+mn-ea"/>
                <a:sym typeface="+mn-lt"/>
              </a:rPr>
              <a:t>四、本次学习要详细解读的内容</a:t>
            </a:r>
          </a:p>
        </p:txBody>
      </p:sp>
      <p:sp>
        <p:nvSpPr>
          <p:cNvPr id="6" name="圆角矩形 5"/>
          <p:cNvSpPr/>
          <p:nvPr/>
        </p:nvSpPr>
        <p:spPr>
          <a:xfrm>
            <a:off x="643093" y="2893930"/>
            <a:ext cx="4838282" cy="525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2.</a:t>
            </a:r>
            <a:r>
              <a:rPr lang="zh-CN" altLang="en-US" sz="2500" b="1" dirty="0">
                <a:latin typeface="+mn-ea"/>
              </a:rPr>
              <a:t>主要灾害致灾调查与评估</a:t>
            </a:r>
          </a:p>
        </p:txBody>
      </p:sp>
      <p:pic>
        <p:nvPicPr>
          <p:cNvPr id="17" name="图片 16"/>
          <p:cNvPicPr>
            <a:picLocks noChangeAspect="1"/>
          </p:cNvPicPr>
          <p:nvPr/>
        </p:nvPicPr>
        <p:blipFill>
          <a:blip r:embed="rId2"/>
          <a:stretch>
            <a:fillRect/>
          </a:stretch>
        </p:blipFill>
        <p:spPr>
          <a:xfrm>
            <a:off x="5553075" y="2324100"/>
            <a:ext cx="6638925" cy="4533900"/>
          </a:xfrm>
          <a:prstGeom prst="rect">
            <a:avLst/>
          </a:prstGeom>
        </p:spPr>
      </p:pic>
      <p:sp>
        <p:nvSpPr>
          <p:cNvPr id="18" name="爆炸形 1 17"/>
          <p:cNvSpPr/>
          <p:nvPr/>
        </p:nvSpPr>
        <p:spPr>
          <a:xfrm>
            <a:off x="723480" y="3637503"/>
            <a:ext cx="4446395" cy="3104940"/>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000" dirty="0">
                <a:solidFill>
                  <a:schemeClr val="bg1"/>
                </a:solidFill>
              </a:rPr>
              <a:t>专业的事</a:t>
            </a:r>
            <a:endParaRPr lang="en-US" altLang="zh-CN" sz="3000" dirty="0">
              <a:solidFill>
                <a:schemeClr val="bg1"/>
              </a:solidFill>
            </a:endParaRPr>
          </a:p>
          <a:p>
            <a:pPr algn="ctr"/>
            <a:r>
              <a:rPr lang="zh-CN" altLang="en-US" sz="3000" dirty="0">
                <a:solidFill>
                  <a:schemeClr val="bg1"/>
                </a:solidFill>
              </a:rPr>
              <a:t>交给专业的人</a:t>
            </a:r>
          </a:p>
        </p:txBody>
      </p:sp>
    </p:spTree>
    <p:extLst>
      <p:ext uri="{BB962C8B-B14F-4D97-AF65-F5344CB8AC3E}">
        <p14:creationId xmlns:p14="http://schemas.microsoft.com/office/powerpoint/2010/main" val="37742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78457" y="442397"/>
            <a:ext cx="9187130" cy="923330"/>
          </a:xfrm>
          <a:prstGeom prst="rect">
            <a:avLst/>
          </a:prstGeom>
          <a:noFill/>
        </p:spPr>
        <p:txBody>
          <a:bodyPr wrap="none" rtlCol="0">
            <a:spAutoFit/>
            <a:scene3d>
              <a:camera prst="orthographicFront"/>
              <a:lightRig rig="threePt" dir="t"/>
            </a:scene3d>
            <a:sp3d contourW="12700"/>
          </a:bodyPr>
          <a:lstStyle/>
          <a:p>
            <a:r>
              <a:rPr lang="zh-CN" altLang="en-US" sz="5400" b="1" dirty="0">
                <a:solidFill>
                  <a:srgbClr val="0070C0"/>
                </a:solidFill>
                <a:cs typeface="+mn-ea"/>
                <a:sym typeface="+mn-lt"/>
              </a:rPr>
              <a:t>四、本次学习详细解读的内容</a:t>
            </a:r>
          </a:p>
        </p:txBody>
      </p:sp>
      <p:sp>
        <p:nvSpPr>
          <p:cNvPr id="3" name="文本框 2"/>
          <p:cNvSpPr txBox="1"/>
          <p:nvPr/>
        </p:nvSpPr>
        <p:spPr>
          <a:xfrm>
            <a:off x="1647344" y="1393361"/>
            <a:ext cx="10159468" cy="553998"/>
          </a:xfrm>
          <a:prstGeom prst="rect">
            <a:avLst/>
          </a:prstGeom>
          <a:noFill/>
        </p:spPr>
        <p:txBody>
          <a:bodyPr wrap="square" rtlCol="0">
            <a:spAutoFit/>
          </a:bodyPr>
          <a:lstStyle/>
          <a:p>
            <a:r>
              <a:rPr lang="zh-CN" altLang="en-US" sz="3000" b="1" dirty="0">
                <a:ln w="22225">
                  <a:solidFill>
                    <a:schemeClr val="accent2"/>
                  </a:solidFill>
                  <a:prstDash val="solid"/>
                </a:ln>
                <a:solidFill>
                  <a:schemeClr val="accent2">
                    <a:lumMod val="40000"/>
                    <a:lumOff val="60000"/>
                  </a:schemeClr>
                </a:solidFill>
              </a:rPr>
              <a:t>省级负责评估与区划，市县级负责调查</a:t>
            </a:r>
            <a:r>
              <a:rPr lang="en-US" altLang="zh-CN" sz="3000" b="1" dirty="0">
                <a:ln w="22225">
                  <a:solidFill>
                    <a:schemeClr val="accent2"/>
                  </a:solidFill>
                  <a:prstDash val="solid"/>
                </a:ln>
                <a:solidFill>
                  <a:schemeClr val="accent2">
                    <a:lumMod val="40000"/>
                    <a:lumOff val="60000"/>
                  </a:schemeClr>
                </a:solidFill>
              </a:rPr>
              <a:t>+</a:t>
            </a:r>
            <a:r>
              <a:rPr lang="zh-CN" altLang="en-US" sz="3000" b="1" dirty="0">
                <a:ln w="22225">
                  <a:solidFill>
                    <a:schemeClr val="accent2"/>
                  </a:solidFill>
                  <a:prstDash val="solid"/>
                </a:ln>
                <a:solidFill>
                  <a:schemeClr val="accent2">
                    <a:lumMod val="40000"/>
                    <a:lumOff val="60000"/>
                  </a:schemeClr>
                </a:solidFill>
              </a:rPr>
              <a:t>支撑配合评估区划</a:t>
            </a:r>
          </a:p>
        </p:txBody>
      </p:sp>
      <p:sp>
        <p:nvSpPr>
          <p:cNvPr id="5" name="圆角矩形 4"/>
          <p:cNvSpPr/>
          <p:nvPr/>
        </p:nvSpPr>
        <p:spPr>
          <a:xfrm>
            <a:off x="3868614" y="2115678"/>
            <a:ext cx="3516924" cy="54261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500" b="1" dirty="0">
                <a:latin typeface="+mn-ea"/>
              </a:rPr>
              <a:t>1. </a:t>
            </a:r>
            <a:r>
              <a:rPr lang="zh-CN" altLang="en-US" sz="2500" b="1" dirty="0">
                <a:latin typeface="+mn-ea"/>
              </a:rPr>
              <a:t>总体方案</a:t>
            </a:r>
          </a:p>
        </p:txBody>
      </p:sp>
      <p:sp>
        <p:nvSpPr>
          <p:cNvPr id="6" name="圆角矩形 5"/>
          <p:cNvSpPr/>
          <p:nvPr/>
        </p:nvSpPr>
        <p:spPr>
          <a:xfrm>
            <a:off x="643093" y="2893930"/>
            <a:ext cx="4838282" cy="525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2. </a:t>
            </a:r>
            <a:r>
              <a:rPr lang="zh-CN" altLang="en-US" sz="2500" b="1" dirty="0">
                <a:latin typeface="+mn-ea"/>
              </a:rPr>
              <a:t>主要灾害致灾调查与评估</a:t>
            </a:r>
          </a:p>
        </p:txBody>
      </p:sp>
      <p:sp>
        <p:nvSpPr>
          <p:cNvPr id="7" name="圆角矩形 6"/>
          <p:cNvSpPr/>
          <p:nvPr/>
        </p:nvSpPr>
        <p:spPr>
          <a:xfrm>
            <a:off x="643094" y="3564829"/>
            <a:ext cx="4838282" cy="469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3. </a:t>
            </a:r>
            <a:r>
              <a:rPr lang="zh-CN" altLang="zh-CN" sz="2500" b="1" dirty="0">
                <a:latin typeface="+mn-ea"/>
              </a:rPr>
              <a:t>承灾体调查与评估</a:t>
            </a:r>
            <a:endParaRPr lang="zh-CN" altLang="en-US" sz="2500" b="1" dirty="0">
              <a:latin typeface="+mn-ea"/>
            </a:endParaRPr>
          </a:p>
        </p:txBody>
      </p:sp>
      <p:sp>
        <p:nvSpPr>
          <p:cNvPr id="8" name="圆角矩形 7"/>
          <p:cNvSpPr/>
          <p:nvPr/>
        </p:nvSpPr>
        <p:spPr>
          <a:xfrm>
            <a:off x="643093" y="4230026"/>
            <a:ext cx="4838282" cy="500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4. </a:t>
            </a:r>
            <a:r>
              <a:rPr lang="zh-CN" altLang="zh-CN" sz="2500" b="1" dirty="0">
                <a:latin typeface="+mn-ea"/>
              </a:rPr>
              <a:t>历史灾害调查与评估</a:t>
            </a:r>
            <a:endParaRPr lang="zh-CN" altLang="en-US" sz="2500" b="1" dirty="0">
              <a:latin typeface="+mn-ea"/>
            </a:endParaRPr>
          </a:p>
        </p:txBody>
      </p:sp>
      <p:sp>
        <p:nvSpPr>
          <p:cNvPr id="9" name="圆角矩形 8"/>
          <p:cNvSpPr/>
          <p:nvPr/>
        </p:nvSpPr>
        <p:spPr>
          <a:xfrm>
            <a:off x="643093" y="4923360"/>
            <a:ext cx="4838282" cy="45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5. </a:t>
            </a:r>
            <a:r>
              <a:rPr lang="zh-CN" altLang="zh-CN" sz="2500" b="1" dirty="0">
                <a:latin typeface="+mn-ea"/>
              </a:rPr>
              <a:t>综合减灾能力调查与评估</a:t>
            </a:r>
            <a:endParaRPr lang="zh-CN" altLang="en-US" sz="2500" b="1" dirty="0">
              <a:latin typeface="+mn-ea"/>
            </a:endParaRPr>
          </a:p>
        </p:txBody>
      </p:sp>
      <p:sp>
        <p:nvSpPr>
          <p:cNvPr id="10" name="圆角矩形 9"/>
          <p:cNvSpPr/>
          <p:nvPr/>
        </p:nvSpPr>
        <p:spPr>
          <a:xfrm>
            <a:off x="643094" y="5586892"/>
            <a:ext cx="4838282" cy="432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6. </a:t>
            </a:r>
            <a:r>
              <a:rPr lang="zh-CN" altLang="zh-CN" sz="2500" b="1" dirty="0">
                <a:latin typeface="+mn-ea"/>
              </a:rPr>
              <a:t>重点隐患调查与评估</a:t>
            </a:r>
            <a:endParaRPr lang="zh-CN" altLang="en-US" sz="2500" b="1" dirty="0">
              <a:latin typeface="+mn-ea"/>
            </a:endParaRPr>
          </a:p>
        </p:txBody>
      </p:sp>
      <p:sp>
        <p:nvSpPr>
          <p:cNvPr id="11" name="圆角矩形 10"/>
          <p:cNvSpPr/>
          <p:nvPr/>
        </p:nvSpPr>
        <p:spPr>
          <a:xfrm>
            <a:off x="6330460" y="2893931"/>
            <a:ext cx="5476352" cy="519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7. </a:t>
            </a:r>
            <a:r>
              <a:rPr lang="zh-CN" altLang="zh-CN" sz="2500" b="1" dirty="0">
                <a:latin typeface="+mn-ea"/>
              </a:rPr>
              <a:t>主要灾害风险评估与区划</a:t>
            </a:r>
            <a:endParaRPr lang="zh-CN" altLang="en-US" sz="2500" b="1" dirty="0">
              <a:latin typeface="+mn-ea"/>
            </a:endParaRPr>
          </a:p>
        </p:txBody>
      </p:sp>
      <p:sp>
        <p:nvSpPr>
          <p:cNvPr id="12" name="圆角矩形 11"/>
          <p:cNvSpPr/>
          <p:nvPr/>
        </p:nvSpPr>
        <p:spPr>
          <a:xfrm>
            <a:off x="6330460" y="3560779"/>
            <a:ext cx="5395967" cy="473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8. </a:t>
            </a:r>
            <a:r>
              <a:rPr lang="zh-CN" altLang="zh-CN" sz="2500" b="1" dirty="0">
                <a:latin typeface="+mn-ea"/>
              </a:rPr>
              <a:t>自然灾害综合风险评估与区划</a:t>
            </a:r>
            <a:endParaRPr lang="zh-CN" altLang="en-US" sz="2500" b="1" dirty="0">
              <a:latin typeface="+mn-ea"/>
            </a:endParaRPr>
          </a:p>
        </p:txBody>
      </p:sp>
      <p:sp>
        <p:nvSpPr>
          <p:cNvPr id="13" name="圆角矩形 12"/>
          <p:cNvSpPr/>
          <p:nvPr/>
        </p:nvSpPr>
        <p:spPr>
          <a:xfrm>
            <a:off x="6330460" y="4230026"/>
            <a:ext cx="5476353" cy="500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9. </a:t>
            </a:r>
            <a:r>
              <a:rPr lang="zh-CN" altLang="zh-CN" sz="2500" b="1" dirty="0">
                <a:latin typeface="+mn-ea"/>
              </a:rPr>
              <a:t>普查成果的质检核查、汇交与共享</a:t>
            </a:r>
            <a:endParaRPr lang="zh-CN" altLang="en-US" sz="2500" b="1" dirty="0">
              <a:latin typeface="+mn-ea"/>
            </a:endParaRPr>
          </a:p>
        </p:txBody>
      </p:sp>
      <p:sp>
        <p:nvSpPr>
          <p:cNvPr id="14" name="圆角矩形 13"/>
          <p:cNvSpPr/>
          <p:nvPr/>
        </p:nvSpPr>
        <p:spPr>
          <a:xfrm>
            <a:off x="6330460" y="4913486"/>
            <a:ext cx="5476352" cy="462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10. </a:t>
            </a:r>
            <a:r>
              <a:rPr lang="zh-CN" altLang="zh-CN" sz="2500" b="1" dirty="0">
                <a:latin typeface="+mn-ea"/>
              </a:rPr>
              <a:t>宣传与培训</a:t>
            </a:r>
            <a:endParaRPr lang="zh-CN" altLang="en-US" sz="2500" b="1" dirty="0">
              <a:latin typeface="+mn-ea"/>
            </a:endParaRPr>
          </a:p>
        </p:txBody>
      </p:sp>
      <p:sp>
        <p:nvSpPr>
          <p:cNvPr id="15" name="圆角矩形 14"/>
          <p:cNvSpPr/>
          <p:nvPr/>
        </p:nvSpPr>
        <p:spPr>
          <a:xfrm>
            <a:off x="6330460" y="5586892"/>
            <a:ext cx="5476352" cy="432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11. </a:t>
            </a:r>
            <a:r>
              <a:rPr lang="zh-CN" altLang="zh-CN" sz="2500" b="1" dirty="0">
                <a:latin typeface="+mn-ea"/>
              </a:rPr>
              <a:t>保障措施</a:t>
            </a:r>
            <a:endParaRPr lang="zh-CN" altLang="en-US" sz="2500" b="1" dirty="0">
              <a:latin typeface="+mn-ea"/>
            </a:endParaRPr>
          </a:p>
        </p:txBody>
      </p:sp>
      <p:sp>
        <p:nvSpPr>
          <p:cNvPr id="4" name="矩形 3"/>
          <p:cNvSpPr/>
          <p:nvPr/>
        </p:nvSpPr>
        <p:spPr>
          <a:xfrm>
            <a:off x="288758" y="3500619"/>
            <a:ext cx="5354053" cy="2026113"/>
          </a:xfrm>
          <a:prstGeom prst="rect">
            <a:avLst/>
          </a:prstGeom>
          <a:noFill/>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000" dirty="0"/>
          </a:p>
        </p:txBody>
      </p:sp>
    </p:spTree>
    <p:extLst>
      <p:ext uri="{BB962C8B-B14F-4D97-AF65-F5344CB8AC3E}">
        <p14:creationId xmlns:p14="http://schemas.microsoft.com/office/powerpoint/2010/main" val="22668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90700" y="447675"/>
            <a:ext cx="7877175" cy="1323439"/>
          </a:xfrm>
          <a:prstGeom prst="rect">
            <a:avLst/>
          </a:prstGeom>
          <a:noFill/>
        </p:spPr>
        <p:txBody>
          <a:bodyPr wrap="square" rtlCol="0">
            <a:spAutoFit/>
          </a:bodyPr>
          <a:lstStyle/>
          <a:p>
            <a:r>
              <a:rPr lang="en-US" altLang="zh-CN" sz="4000" dirty="0"/>
              <a:t>3.4</a:t>
            </a:r>
            <a:r>
              <a:rPr lang="zh-CN" altLang="zh-CN" sz="4000" dirty="0"/>
              <a:t>公共服务系统调查</a:t>
            </a:r>
            <a:endParaRPr lang="zh-CN" altLang="zh-CN" sz="4000" b="1" dirty="0"/>
          </a:p>
          <a:p>
            <a:endParaRPr lang="zh-CN" altLang="en-US" sz="4000" dirty="0">
              <a:solidFill>
                <a:srgbClr val="0070C0"/>
              </a:solidFill>
            </a:endParaRPr>
          </a:p>
        </p:txBody>
      </p:sp>
      <p:sp>
        <p:nvSpPr>
          <p:cNvPr id="6" name="文本框 5"/>
          <p:cNvSpPr txBox="1"/>
          <p:nvPr/>
        </p:nvSpPr>
        <p:spPr>
          <a:xfrm>
            <a:off x="488887" y="1771114"/>
            <a:ext cx="11461687" cy="3323987"/>
          </a:xfrm>
          <a:prstGeom prst="rect">
            <a:avLst/>
          </a:prstGeom>
          <a:noFill/>
        </p:spPr>
        <p:txBody>
          <a:bodyPr wrap="square" rtlCol="0">
            <a:spAutoFit/>
          </a:bodyPr>
          <a:lstStyle/>
          <a:p>
            <a:pPr>
              <a:lnSpc>
                <a:spcPct val="150000"/>
              </a:lnSpc>
            </a:pPr>
            <a:r>
              <a:rPr lang="en-US" altLang="zh-CN" sz="3000" dirty="0"/>
              <a:t>3.4.1</a:t>
            </a:r>
            <a:r>
              <a:rPr lang="zh-CN" altLang="en-US" sz="3000" dirty="0"/>
              <a:t>调查范围</a:t>
            </a:r>
          </a:p>
          <a:p>
            <a:pPr>
              <a:lnSpc>
                <a:spcPct val="150000"/>
              </a:lnSpc>
            </a:pPr>
            <a:r>
              <a:rPr lang="en-US" altLang="zh-CN" sz="3000" dirty="0"/>
              <a:t>1. </a:t>
            </a:r>
            <a:r>
              <a:rPr lang="zh-CN" altLang="en-US" sz="3000" dirty="0"/>
              <a:t>九类公共服务设施：</a:t>
            </a:r>
            <a:endParaRPr lang="en-US" altLang="zh-CN" sz="3000" dirty="0"/>
          </a:p>
          <a:p>
            <a:pPr>
              <a:lnSpc>
                <a:spcPct val="150000"/>
              </a:lnSpc>
            </a:pPr>
            <a:r>
              <a:rPr lang="zh-CN" altLang="en-US" sz="2500" dirty="0">
                <a:solidFill>
                  <a:srgbClr val="0070C0"/>
                </a:solidFill>
              </a:rPr>
              <a:t>学校、医疗卫生机构、提供住宿的社会服务机构、公共文化场所、体育场馆、宗教活动场所、旅游景区、星级饭店、大型超市</a:t>
            </a:r>
            <a:r>
              <a:rPr lang="en-US" altLang="zh-CN" sz="2500" dirty="0">
                <a:solidFill>
                  <a:srgbClr val="0070C0"/>
                </a:solidFill>
              </a:rPr>
              <a:t>/</a:t>
            </a:r>
            <a:r>
              <a:rPr lang="zh-CN" altLang="en-US" sz="2500" dirty="0">
                <a:solidFill>
                  <a:srgbClr val="0070C0"/>
                </a:solidFill>
              </a:rPr>
              <a:t>百货店</a:t>
            </a:r>
            <a:r>
              <a:rPr lang="en-US" altLang="zh-CN" sz="2500" dirty="0">
                <a:solidFill>
                  <a:srgbClr val="0070C0"/>
                </a:solidFill>
              </a:rPr>
              <a:t>/</a:t>
            </a:r>
            <a:r>
              <a:rPr lang="zh-CN" altLang="en-US" sz="2500" dirty="0">
                <a:solidFill>
                  <a:srgbClr val="0070C0"/>
                </a:solidFill>
              </a:rPr>
              <a:t>亿元以上商品交易市场</a:t>
            </a:r>
            <a:endParaRPr lang="en-US" altLang="zh-CN" sz="2500" dirty="0">
              <a:solidFill>
                <a:srgbClr val="0070C0"/>
              </a:solidFill>
            </a:endParaRPr>
          </a:p>
          <a:p>
            <a:pPr>
              <a:lnSpc>
                <a:spcPct val="150000"/>
              </a:lnSpc>
            </a:pPr>
            <a:r>
              <a:rPr lang="en-US" altLang="zh-CN" sz="3000" dirty="0"/>
              <a:t>2. </a:t>
            </a:r>
            <a:r>
              <a:rPr lang="zh-CN" altLang="en-US" sz="3000" dirty="0"/>
              <a:t>所属县级</a:t>
            </a:r>
            <a:r>
              <a:rPr lang="en-US" altLang="zh-CN" sz="3000" dirty="0"/>
              <a:t>/</a:t>
            </a:r>
            <a:r>
              <a:rPr lang="zh-CN" altLang="en-US" sz="3000" dirty="0"/>
              <a:t>乡镇行政单元的经济社会情况。</a:t>
            </a:r>
          </a:p>
        </p:txBody>
      </p:sp>
    </p:spTree>
    <p:extLst>
      <p:ext uri="{BB962C8B-B14F-4D97-AF65-F5344CB8AC3E}">
        <p14:creationId xmlns:p14="http://schemas.microsoft.com/office/powerpoint/2010/main" val="147222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形状 43"/>
          <p:cNvSpPr/>
          <p:nvPr/>
        </p:nvSpPr>
        <p:spPr>
          <a:xfrm>
            <a:off x="2325273" y="2289239"/>
            <a:ext cx="1420807" cy="611860"/>
          </a:xfrm>
          <a:custGeom>
            <a:avLst/>
            <a:gdLst>
              <a:gd name="connsiteX0" fmla="*/ 314065 w 1420807"/>
              <a:gd name="connsiteY0" fmla="*/ 0 h 628130"/>
              <a:gd name="connsiteX1" fmla="*/ 1071075 w 1420807"/>
              <a:gd name="connsiteY1" fmla="*/ 0 h 628130"/>
              <a:gd name="connsiteX2" fmla="*/ 1420807 w 1420807"/>
              <a:gd name="connsiteY2" fmla="*/ 310107 h 628130"/>
              <a:gd name="connsiteX3" fmla="*/ 1062147 w 1420807"/>
              <a:gd name="connsiteY3" fmla="*/ 628130 h 628130"/>
              <a:gd name="connsiteX4" fmla="*/ 314065 w 1420807"/>
              <a:gd name="connsiteY4" fmla="*/ 628130 h 628130"/>
              <a:gd name="connsiteX5" fmla="*/ 0 w 1420807"/>
              <a:gd name="connsiteY5" fmla="*/ 314065 h 628130"/>
              <a:gd name="connsiteX6" fmla="*/ 314065 w 1420807"/>
              <a:gd name="connsiteY6" fmla="*/ 0 h 62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807" h="628130">
                <a:moveTo>
                  <a:pt x="314065" y="0"/>
                </a:moveTo>
                <a:lnTo>
                  <a:pt x="1071075" y="0"/>
                </a:lnTo>
                <a:lnTo>
                  <a:pt x="1420807" y="310107"/>
                </a:lnTo>
                <a:lnTo>
                  <a:pt x="1062147" y="628130"/>
                </a:lnTo>
                <a:lnTo>
                  <a:pt x="314065" y="628130"/>
                </a:lnTo>
                <a:cubicBezTo>
                  <a:pt x="140612" y="628130"/>
                  <a:pt x="0" y="487518"/>
                  <a:pt x="0" y="314065"/>
                </a:cubicBezTo>
                <a:cubicBezTo>
                  <a:pt x="0" y="140612"/>
                  <a:pt x="140612" y="0"/>
                  <a:pt x="314065" y="0"/>
                </a:cubicBezTo>
                <a:close/>
              </a:path>
            </a:pathLst>
          </a:custGeom>
          <a:solidFill>
            <a:srgbClr val="A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3566750" y="2289239"/>
            <a:ext cx="5491052" cy="628130"/>
            <a:chOff x="2643297" y="2053848"/>
            <a:chExt cx="5491052" cy="628130"/>
          </a:xfrm>
        </p:grpSpPr>
        <p:sp>
          <p:nvSpPr>
            <p:cNvPr id="45" name="任意多边形: 形状 44"/>
            <p:cNvSpPr/>
            <p:nvPr/>
          </p:nvSpPr>
          <p:spPr>
            <a:xfrm>
              <a:off x="2643297" y="2053848"/>
              <a:ext cx="5491052" cy="628130"/>
            </a:xfrm>
            <a:custGeom>
              <a:avLst/>
              <a:gdLst>
                <a:gd name="connsiteX0" fmla="*/ 8928 w 5491052"/>
                <a:gd name="connsiteY0" fmla="*/ 0 h 628130"/>
                <a:gd name="connsiteX1" fmla="*/ 5176987 w 5491052"/>
                <a:gd name="connsiteY1" fmla="*/ 0 h 628130"/>
                <a:gd name="connsiteX2" fmla="*/ 5491052 w 5491052"/>
                <a:gd name="connsiteY2" fmla="*/ 314065 h 628130"/>
                <a:gd name="connsiteX3" fmla="*/ 5176987 w 5491052"/>
                <a:gd name="connsiteY3" fmla="*/ 628130 h 628130"/>
                <a:gd name="connsiteX4" fmla="*/ 0 w 5491052"/>
                <a:gd name="connsiteY4" fmla="*/ 628130 h 628130"/>
                <a:gd name="connsiteX5" fmla="*/ 358660 w 5491052"/>
                <a:gd name="connsiteY5" fmla="*/ 310107 h 62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1052" h="628130">
                  <a:moveTo>
                    <a:pt x="8928" y="0"/>
                  </a:moveTo>
                  <a:lnTo>
                    <a:pt x="5176987" y="0"/>
                  </a:lnTo>
                  <a:cubicBezTo>
                    <a:pt x="5350440" y="0"/>
                    <a:pt x="5491052" y="140612"/>
                    <a:pt x="5491052" y="314065"/>
                  </a:cubicBezTo>
                  <a:cubicBezTo>
                    <a:pt x="5491052" y="487518"/>
                    <a:pt x="5350440" y="628130"/>
                    <a:pt x="5176987" y="628130"/>
                  </a:cubicBezTo>
                  <a:lnTo>
                    <a:pt x="0" y="628130"/>
                  </a:lnTo>
                  <a:lnTo>
                    <a:pt x="358660" y="310107"/>
                  </a:lnTo>
                  <a:close/>
                </a:path>
              </a:pathLst>
            </a:custGeom>
            <a:solidFill>
              <a:srgbClr val="A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001957" y="2106303"/>
              <a:ext cx="4852610" cy="523220"/>
            </a:xfrm>
            <a:prstGeom prst="rect">
              <a:avLst/>
            </a:prstGeom>
            <a:noFill/>
          </p:spPr>
          <p:txBody>
            <a:bodyPr wrap="none" rtlCol="0">
              <a:spAutoFit/>
            </a:bodyPr>
            <a:lstStyle/>
            <a:p>
              <a:pPr algn="l">
                <a:buClrTx/>
                <a:buSzTx/>
                <a:buFontTx/>
              </a:pPr>
              <a:r>
                <a:rPr lang="zh-CN" altLang="en-US" sz="2800" b="1" dirty="0">
                  <a:solidFill>
                    <a:srgbClr val="0070C0"/>
                  </a:solidFill>
                  <a:cs typeface="+mn-ea"/>
                  <a:sym typeface="+mn-lt"/>
                </a:rPr>
                <a:t>一、</a:t>
              </a:r>
              <a:r>
                <a:rPr lang="en-US" altLang="zh-CN" sz="2800" b="1" dirty="0" err="1">
                  <a:solidFill>
                    <a:srgbClr val="0070C0"/>
                  </a:solidFill>
                  <a:cs typeface="+mn-ea"/>
                  <a:sym typeface="+mn-lt"/>
                </a:rPr>
                <a:t>为何</a:t>
              </a:r>
              <a:r>
                <a:rPr lang="zh-CN" altLang="en-US" sz="2800" b="1" dirty="0">
                  <a:solidFill>
                    <a:srgbClr val="0070C0"/>
                  </a:solidFill>
                  <a:cs typeface="+mn-ea"/>
                  <a:sym typeface="+mn-lt"/>
                </a:rPr>
                <a:t>要学习</a:t>
              </a:r>
              <a:r>
                <a:rPr lang="en-US" altLang="zh-CN" sz="2800" b="1" dirty="0">
                  <a:solidFill>
                    <a:srgbClr val="0070C0"/>
                  </a:solidFill>
                  <a:cs typeface="+mn-ea"/>
                  <a:sym typeface="+mn-lt"/>
                </a:rPr>
                <a:t>《</a:t>
              </a:r>
              <a:r>
                <a:rPr lang="zh-CN" altLang="en-US" sz="2800" b="1" dirty="0">
                  <a:solidFill>
                    <a:srgbClr val="0070C0"/>
                  </a:solidFill>
                  <a:cs typeface="+mn-ea"/>
                  <a:sym typeface="+mn-lt"/>
                </a:rPr>
                <a:t>实施方案</a:t>
              </a:r>
              <a:r>
                <a:rPr lang="en-US" altLang="zh-CN" sz="2800" b="1" dirty="0">
                  <a:solidFill>
                    <a:srgbClr val="0070C0"/>
                  </a:solidFill>
                  <a:cs typeface="+mn-ea"/>
                  <a:sym typeface="+mn-lt"/>
                </a:rPr>
                <a:t>》</a:t>
              </a:r>
            </a:p>
          </p:txBody>
        </p:sp>
      </p:grpSp>
      <p:sp>
        <p:nvSpPr>
          <p:cNvPr id="48" name="任意多边形: 形状 47"/>
          <p:cNvSpPr/>
          <p:nvPr/>
        </p:nvSpPr>
        <p:spPr>
          <a:xfrm>
            <a:off x="2325273" y="3058805"/>
            <a:ext cx="1420807" cy="628130"/>
          </a:xfrm>
          <a:custGeom>
            <a:avLst/>
            <a:gdLst>
              <a:gd name="connsiteX0" fmla="*/ 314065 w 1420807"/>
              <a:gd name="connsiteY0" fmla="*/ 0 h 628130"/>
              <a:gd name="connsiteX1" fmla="*/ 1071075 w 1420807"/>
              <a:gd name="connsiteY1" fmla="*/ 0 h 628130"/>
              <a:gd name="connsiteX2" fmla="*/ 1420807 w 1420807"/>
              <a:gd name="connsiteY2" fmla="*/ 310107 h 628130"/>
              <a:gd name="connsiteX3" fmla="*/ 1062147 w 1420807"/>
              <a:gd name="connsiteY3" fmla="*/ 628130 h 628130"/>
              <a:gd name="connsiteX4" fmla="*/ 314065 w 1420807"/>
              <a:gd name="connsiteY4" fmla="*/ 628130 h 628130"/>
              <a:gd name="connsiteX5" fmla="*/ 0 w 1420807"/>
              <a:gd name="connsiteY5" fmla="*/ 314065 h 628130"/>
              <a:gd name="connsiteX6" fmla="*/ 314065 w 1420807"/>
              <a:gd name="connsiteY6" fmla="*/ 0 h 62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807" h="628130">
                <a:moveTo>
                  <a:pt x="314065" y="0"/>
                </a:moveTo>
                <a:lnTo>
                  <a:pt x="1071075" y="0"/>
                </a:lnTo>
                <a:lnTo>
                  <a:pt x="1420807" y="310107"/>
                </a:lnTo>
                <a:lnTo>
                  <a:pt x="1062147" y="628130"/>
                </a:lnTo>
                <a:lnTo>
                  <a:pt x="314065" y="628130"/>
                </a:lnTo>
                <a:cubicBezTo>
                  <a:pt x="140612" y="628130"/>
                  <a:pt x="0" y="487518"/>
                  <a:pt x="0" y="314065"/>
                </a:cubicBezTo>
                <a:cubicBezTo>
                  <a:pt x="0" y="140612"/>
                  <a:pt x="140612" y="0"/>
                  <a:pt x="314065" y="0"/>
                </a:cubicBezTo>
                <a:close/>
              </a:path>
            </a:pathLst>
          </a:custGeom>
          <a:solidFill>
            <a:srgbClr val="A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3566750" y="3058805"/>
            <a:ext cx="5491052" cy="628130"/>
            <a:chOff x="2643297" y="2823414"/>
            <a:chExt cx="5491052" cy="628130"/>
          </a:xfrm>
        </p:grpSpPr>
        <p:sp>
          <p:nvSpPr>
            <p:cNvPr id="49" name="任意多边形: 形状 48"/>
            <p:cNvSpPr/>
            <p:nvPr/>
          </p:nvSpPr>
          <p:spPr>
            <a:xfrm>
              <a:off x="2643297" y="2823414"/>
              <a:ext cx="5491052" cy="628130"/>
            </a:xfrm>
            <a:custGeom>
              <a:avLst/>
              <a:gdLst>
                <a:gd name="connsiteX0" fmla="*/ 8928 w 5491052"/>
                <a:gd name="connsiteY0" fmla="*/ 0 h 628130"/>
                <a:gd name="connsiteX1" fmla="*/ 5176987 w 5491052"/>
                <a:gd name="connsiteY1" fmla="*/ 0 h 628130"/>
                <a:gd name="connsiteX2" fmla="*/ 5491052 w 5491052"/>
                <a:gd name="connsiteY2" fmla="*/ 314065 h 628130"/>
                <a:gd name="connsiteX3" fmla="*/ 5176987 w 5491052"/>
                <a:gd name="connsiteY3" fmla="*/ 628130 h 628130"/>
                <a:gd name="connsiteX4" fmla="*/ 0 w 5491052"/>
                <a:gd name="connsiteY4" fmla="*/ 628130 h 628130"/>
                <a:gd name="connsiteX5" fmla="*/ 358660 w 5491052"/>
                <a:gd name="connsiteY5" fmla="*/ 310107 h 62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1052" h="628130">
                  <a:moveTo>
                    <a:pt x="8928" y="0"/>
                  </a:moveTo>
                  <a:lnTo>
                    <a:pt x="5176987" y="0"/>
                  </a:lnTo>
                  <a:cubicBezTo>
                    <a:pt x="5350440" y="0"/>
                    <a:pt x="5491052" y="140612"/>
                    <a:pt x="5491052" y="314065"/>
                  </a:cubicBezTo>
                  <a:cubicBezTo>
                    <a:pt x="5491052" y="487518"/>
                    <a:pt x="5350440" y="628130"/>
                    <a:pt x="5176987" y="628130"/>
                  </a:cubicBezTo>
                  <a:lnTo>
                    <a:pt x="0" y="628130"/>
                  </a:lnTo>
                  <a:lnTo>
                    <a:pt x="358660" y="310107"/>
                  </a:lnTo>
                  <a:close/>
                </a:path>
              </a:pathLst>
            </a:custGeom>
            <a:solidFill>
              <a:srgbClr val="A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2" name="文本框 21"/>
            <p:cNvSpPr txBox="1"/>
            <p:nvPr/>
          </p:nvSpPr>
          <p:spPr>
            <a:xfrm>
              <a:off x="3001957" y="2875869"/>
              <a:ext cx="4852610"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0070C0"/>
                  </a:solidFill>
                  <a:cs typeface="+mn-ea"/>
                  <a:sym typeface="+mn-lt"/>
                </a:rPr>
                <a:t>二、</a:t>
              </a:r>
              <a:r>
                <a:rPr lang="en-US" altLang="zh-CN" sz="2800" b="1" dirty="0">
                  <a:solidFill>
                    <a:srgbClr val="0070C0"/>
                  </a:solidFill>
                  <a:cs typeface="+mn-ea"/>
                  <a:sym typeface="+mn-lt"/>
                </a:rPr>
                <a:t>《</a:t>
              </a:r>
              <a:r>
                <a:rPr lang="zh-CN" altLang="en-US" sz="2800" b="1" dirty="0">
                  <a:solidFill>
                    <a:srgbClr val="0070C0"/>
                  </a:solidFill>
                  <a:cs typeface="+mn-ea"/>
                  <a:sym typeface="+mn-lt"/>
                </a:rPr>
                <a:t>实施方案</a:t>
              </a:r>
              <a:r>
                <a:rPr lang="en-US" altLang="zh-CN" sz="2800" b="1" dirty="0">
                  <a:solidFill>
                    <a:srgbClr val="0070C0"/>
                  </a:solidFill>
                  <a:cs typeface="+mn-ea"/>
                  <a:sym typeface="+mn-lt"/>
                </a:rPr>
                <a:t>》</a:t>
              </a:r>
              <a:r>
                <a:rPr lang="zh-CN" altLang="en-US" sz="2800" b="1" dirty="0">
                  <a:solidFill>
                    <a:srgbClr val="0070C0"/>
                  </a:solidFill>
                  <a:cs typeface="+mn-ea"/>
                  <a:sym typeface="+mn-lt"/>
                </a:rPr>
                <a:t>的逻辑结构</a:t>
              </a:r>
              <a:endParaRPr lang="en-US" altLang="zh-CN" sz="2800" b="1" dirty="0">
                <a:solidFill>
                  <a:srgbClr val="0070C0"/>
                </a:solidFill>
                <a:cs typeface="+mn-ea"/>
                <a:sym typeface="+mn-lt"/>
              </a:endParaRPr>
            </a:p>
          </p:txBody>
        </p:sp>
      </p:grpSp>
      <p:sp>
        <p:nvSpPr>
          <p:cNvPr id="51" name="任意多边形: 形状 50"/>
          <p:cNvSpPr/>
          <p:nvPr/>
        </p:nvSpPr>
        <p:spPr>
          <a:xfrm>
            <a:off x="2325273" y="3828371"/>
            <a:ext cx="1420807" cy="628130"/>
          </a:xfrm>
          <a:custGeom>
            <a:avLst/>
            <a:gdLst>
              <a:gd name="connsiteX0" fmla="*/ 314065 w 1420807"/>
              <a:gd name="connsiteY0" fmla="*/ 0 h 628130"/>
              <a:gd name="connsiteX1" fmla="*/ 1071075 w 1420807"/>
              <a:gd name="connsiteY1" fmla="*/ 0 h 628130"/>
              <a:gd name="connsiteX2" fmla="*/ 1420807 w 1420807"/>
              <a:gd name="connsiteY2" fmla="*/ 310107 h 628130"/>
              <a:gd name="connsiteX3" fmla="*/ 1062147 w 1420807"/>
              <a:gd name="connsiteY3" fmla="*/ 628130 h 628130"/>
              <a:gd name="connsiteX4" fmla="*/ 314065 w 1420807"/>
              <a:gd name="connsiteY4" fmla="*/ 628130 h 628130"/>
              <a:gd name="connsiteX5" fmla="*/ 0 w 1420807"/>
              <a:gd name="connsiteY5" fmla="*/ 314065 h 628130"/>
              <a:gd name="connsiteX6" fmla="*/ 314065 w 1420807"/>
              <a:gd name="connsiteY6" fmla="*/ 0 h 62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807" h="628130">
                <a:moveTo>
                  <a:pt x="314065" y="0"/>
                </a:moveTo>
                <a:lnTo>
                  <a:pt x="1071075" y="0"/>
                </a:lnTo>
                <a:lnTo>
                  <a:pt x="1420807" y="310107"/>
                </a:lnTo>
                <a:lnTo>
                  <a:pt x="1062147" y="628130"/>
                </a:lnTo>
                <a:lnTo>
                  <a:pt x="314065" y="628130"/>
                </a:lnTo>
                <a:cubicBezTo>
                  <a:pt x="140612" y="628130"/>
                  <a:pt x="0" y="487518"/>
                  <a:pt x="0" y="314065"/>
                </a:cubicBezTo>
                <a:cubicBezTo>
                  <a:pt x="0" y="140612"/>
                  <a:pt x="140612" y="0"/>
                  <a:pt x="314065" y="0"/>
                </a:cubicBezTo>
                <a:close/>
              </a:path>
            </a:pathLst>
          </a:custGeom>
          <a:solidFill>
            <a:srgbClr val="A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3566750" y="3828371"/>
            <a:ext cx="5570343" cy="628130"/>
            <a:chOff x="2643297" y="3592980"/>
            <a:chExt cx="5570343" cy="628130"/>
          </a:xfrm>
        </p:grpSpPr>
        <p:sp>
          <p:nvSpPr>
            <p:cNvPr id="52" name="任意多边形: 形状 51"/>
            <p:cNvSpPr/>
            <p:nvPr/>
          </p:nvSpPr>
          <p:spPr>
            <a:xfrm>
              <a:off x="2643297" y="3592980"/>
              <a:ext cx="5491052" cy="628130"/>
            </a:xfrm>
            <a:custGeom>
              <a:avLst/>
              <a:gdLst>
                <a:gd name="connsiteX0" fmla="*/ 8928 w 5491052"/>
                <a:gd name="connsiteY0" fmla="*/ 0 h 628130"/>
                <a:gd name="connsiteX1" fmla="*/ 5176987 w 5491052"/>
                <a:gd name="connsiteY1" fmla="*/ 0 h 628130"/>
                <a:gd name="connsiteX2" fmla="*/ 5491052 w 5491052"/>
                <a:gd name="connsiteY2" fmla="*/ 314065 h 628130"/>
                <a:gd name="connsiteX3" fmla="*/ 5176987 w 5491052"/>
                <a:gd name="connsiteY3" fmla="*/ 628130 h 628130"/>
                <a:gd name="connsiteX4" fmla="*/ 0 w 5491052"/>
                <a:gd name="connsiteY4" fmla="*/ 628130 h 628130"/>
                <a:gd name="connsiteX5" fmla="*/ 358660 w 5491052"/>
                <a:gd name="connsiteY5" fmla="*/ 310107 h 62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1052" h="628130">
                  <a:moveTo>
                    <a:pt x="8928" y="0"/>
                  </a:moveTo>
                  <a:lnTo>
                    <a:pt x="5176987" y="0"/>
                  </a:lnTo>
                  <a:cubicBezTo>
                    <a:pt x="5350440" y="0"/>
                    <a:pt x="5491052" y="140612"/>
                    <a:pt x="5491052" y="314065"/>
                  </a:cubicBezTo>
                  <a:cubicBezTo>
                    <a:pt x="5491052" y="487518"/>
                    <a:pt x="5350440" y="628130"/>
                    <a:pt x="5176987" y="628130"/>
                  </a:cubicBezTo>
                  <a:lnTo>
                    <a:pt x="0" y="628130"/>
                  </a:lnTo>
                  <a:lnTo>
                    <a:pt x="358660" y="310107"/>
                  </a:lnTo>
                  <a:close/>
                </a:path>
              </a:pathLst>
            </a:custGeom>
            <a:solidFill>
              <a:srgbClr val="A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3001957" y="3645435"/>
              <a:ext cx="5211683"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0070C0"/>
                  </a:solidFill>
                  <a:cs typeface="+mn-ea"/>
                  <a:sym typeface="+mn-lt"/>
                </a:rPr>
                <a:t>三、</a:t>
              </a:r>
              <a:r>
                <a:rPr lang="en-US" altLang="zh-CN" sz="2800" b="1" dirty="0">
                  <a:solidFill>
                    <a:srgbClr val="0070C0"/>
                  </a:solidFill>
                  <a:cs typeface="+mn-ea"/>
                  <a:sym typeface="+mn-lt"/>
                </a:rPr>
                <a:t>《</a:t>
              </a:r>
              <a:r>
                <a:rPr lang="zh-CN" altLang="en-US" sz="2800" b="1" dirty="0">
                  <a:solidFill>
                    <a:srgbClr val="0070C0"/>
                  </a:solidFill>
                  <a:cs typeface="+mn-ea"/>
                  <a:sym typeface="+mn-lt"/>
                </a:rPr>
                <a:t>实施方案</a:t>
              </a:r>
              <a:r>
                <a:rPr lang="en-US" altLang="zh-CN" sz="2800" b="1" dirty="0">
                  <a:solidFill>
                    <a:srgbClr val="0070C0"/>
                  </a:solidFill>
                  <a:cs typeface="+mn-ea"/>
                  <a:sym typeface="+mn-lt"/>
                </a:rPr>
                <a:t>》</a:t>
              </a:r>
              <a:r>
                <a:rPr lang="zh-CN" altLang="en-US" sz="2800" b="1" dirty="0">
                  <a:solidFill>
                    <a:srgbClr val="0070C0"/>
                  </a:solidFill>
                  <a:cs typeface="+mn-ea"/>
                  <a:sym typeface="+mn-lt"/>
                </a:rPr>
                <a:t>各章主要内容</a:t>
              </a:r>
            </a:p>
          </p:txBody>
        </p:sp>
      </p:grpSp>
      <p:sp>
        <p:nvSpPr>
          <p:cNvPr id="7" name="文本框 6"/>
          <p:cNvSpPr txBox="1"/>
          <p:nvPr/>
        </p:nvSpPr>
        <p:spPr>
          <a:xfrm>
            <a:off x="4228736" y="816888"/>
            <a:ext cx="3719930" cy="861774"/>
          </a:xfrm>
          <a:prstGeom prst="rect">
            <a:avLst/>
          </a:prstGeom>
          <a:noFill/>
        </p:spPr>
        <p:txBody>
          <a:bodyPr wrap="square" rtlCol="0">
            <a:spAutoFit/>
          </a:bodyPr>
          <a:lstStyle/>
          <a:p>
            <a:r>
              <a:rPr lang="zh-CN" altLang="en-US" sz="5000" dirty="0">
                <a:solidFill>
                  <a:srgbClr val="0070C0"/>
                </a:solidFill>
              </a:rPr>
              <a:t>汇报提纲</a:t>
            </a:r>
          </a:p>
        </p:txBody>
      </p:sp>
      <p:pic>
        <p:nvPicPr>
          <p:cNvPr id="12" name="图片 11" descr="普查普片"/>
          <p:cNvPicPr>
            <a:picLocks noChangeAspect="1"/>
          </p:cNvPicPr>
          <p:nvPr/>
        </p:nvPicPr>
        <p:blipFill>
          <a:blip r:embed="rId2"/>
          <a:stretch>
            <a:fillRect/>
          </a:stretch>
        </p:blipFill>
        <p:spPr>
          <a:xfrm>
            <a:off x="-100035" y="0"/>
            <a:ext cx="1808255" cy="1808255"/>
          </a:xfrm>
          <a:prstGeom prst="rect">
            <a:avLst/>
          </a:prstGeom>
        </p:spPr>
      </p:pic>
      <p:sp>
        <p:nvSpPr>
          <p:cNvPr id="16" name="任意多边形: 形状 50"/>
          <p:cNvSpPr/>
          <p:nvPr/>
        </p:nvSpPr>
        <p:spPr>
          <a:xfrm>
            <a:off x="2325273" y="4647281"/>
            <a:ext cx="1420807" cy="628130"/>
          </a:xfrm>
          <a:custGeom>
            <a:avLst/>
            <a:gdLst>
              <a:gd name="connsiteX0" fmla="*/ 314065 w 1420807"/>
              <a:gd name="connsiteY0" fmla="*/ 0 h 628130"/>
              <a:gd name="connsiteX1" fmla="*/ 1071075 w 1420807"/>
              <a:gd name="connsiteY1" fmla="*/ 0 h 628130"/>
              <a:gd name="connsiteX2" fmla="*/ 1420807 w 1420807"/>
              <a:gd name="connsiteY2" fmla="*/ 310107 h 628130"/>
              <a:gd name="connsiteX3" fmla="*/ 1062147 w 1420807"/>
              <a:gd name="connsiteY3" fmla="*/ 628130 h 628130"/>
              <a:gd name="connsiteX4" fmla="*/ 314065 w 1420807"/>
              <a:gd name="connsiteY4" fmla="*/ 628130 h 628130"/>
              <a:gd name="connsiteX5" fmla="*/ 0 w 1420807"/>
              <a:gd name="connsiteY5" fmla="*/ 314065 h 628130"/>
              <a:gd name="connsiteX6" fmla="*/ 314065 w 1420807"/>
              <a:gd name="connsiteY6" fmla="*/ 0 h 62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807" h="628130">
                <a:moveTo>
                  <a:pt x="314065" y="0"/>
                </a:moveTo>
                <a:lnTo>
                  <a:pt x="1071075" y="0"/>
                </a:lnTo>
                <a:lnTo>
                  <a:pt x="1420807" y="310107"/>
                </a:lnTo>
                <a:lnTo>
                  <a:pt x="1062147" y="628130"/>
                </a:lnTo>
                <a:lnTo>
                  <a:pt x="314065" y="628130"/>
                </a:lnTo>
                <a:cubicBezTo>
                  <a:pt x="140612" y="628130"/>
                  <a:pt x="0" y="487518"/>
                  <a:pt x="0" y="314065"/>
                </a:cubicBezTo>
                <a:cubicBezTo>
                  <a:pt x="0" y="140612"/>
                  <a:pt x="140612" y="0"/>
                  <a:pt x="314065" y="0"/>
                </a:cubicBezTo>
                <a:close/>
              </a:path>
            </a:pathLst>
          </a:custGeom>
          <a:solidFill>
            <a:srgbClr val="A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566750" y="4647281"/>
            <a:ext cx="5570343" cy="628130"/>
            <a:chOff x="2643297" y="3592980"/>
            <a:chExt cx="5570343" cy="628130"/>
          </a:xfrm>
        </p:grpSpPr>
        <p:sp>
          <p:nvSpPr>
            <p:cNvPr id="18" name="任意多边形: 形状 51"/>
            <p:cNvSpPr/>
            <p:nvPr/>
          </p:nvSpPr>
          <p:spPr>
            <a:xfrm>
              <a:off x="2643297" y="3592980"/>
              <a:ext cx="5491052" cy="628130"/>
            </a:xfrm>
            <a:custGeom>
              <a:avLst/>
              <a:gdLst>
                <a:gd name="connsiteX0" fmla="*/ 8928 w 5491052"/>
                <a:gd name="connsiteY0" fmla="*/ 0 h 628130"/>
                <a:gd name="connsiteX1" fmla="*/ 5176987 w 5491052"/>
                <a:gd name="connsiteY1" fmla="*/ 0 h 628130"/>
                <a:gd name="connsiteX2" fmla="*/ 5491052 w 5491052"/>
                <a:gd name="connsiteY2" fmla="*/ 314065 h 628130"/>
                <a:gd name="connsiteX3" fmla="*/ 5176987 w 5491052"/>
                <a:gd name="connsiteY3" fmla="*/ 628130 h 628130"/>
                <a:gd name="connsiteX4" fmla="*/ 0 w 5491052"/>
                <a:gd name="connsiteY4" fmla="*/ 628130 h 628130"/>
                <a:gd name="connsiteX5" fmla="*/ 358660 w 5491052"/>
                <a:gd name="connsiteY5" fmla="*/ 310107 h 62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1052" h="628130">
                  <a:moveTo>
                    <a:pt x="8928" y="0"/>
                  </a:moveTo>
                  <a:lnTo>
                    <a:pt x="5176987" y="0"/>
                  </a:lnTo>
                  <a:cubicBezTo>
                    <a:pt x="5350440" y="0"/>
                    <a:pt x="5491052" y="140612"/>
                    <a:pt x="5491052" y="314065"/>
                  </a:cubicBezTo>
                  <a:cubicBezTo>
                    <a:pt x="5491052" y="487518"/>
                    <a:pt x="5350440" y="628130"/>
                    <a:pt x="5176987" y="628130"/>
                  </a:cubicBezTo>
                  <a:lnTo>
                    <a:pt x="0" y="628130"/>
                  </a:lnTo>
                  <a:lnTo>
                    <a:pt x="358660" y="310107"/>
                  </a:lnTo>
                  <a:close/>
                </a:path>
              </a:pathLst>
            </a:custGeom>
            <a:solidFill>
              <a:srgbClr val="A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001957" y="3645435"/>
              <a:ext cx="5211683" cy="523220"/>
            </a:xfrm>
            <a:prstGeom prst="rect">
              <a:avLst/>
            </a:prstGeom>
            <a:noFill/>
          </p:spPr>
          <p:txBody>
            <a:bodyPr wrap="none" rtlCol="0">
              <a:spAutoFit/>
              <a:scene3d>
                <a:camera prst="orthographicFront"/>
                <a:lightRig rig="threePt" dir="t"/>
              </a:scene3d>
              <a:sp3d contourW="12700"/>
            </a:bodyPr>
            <a:lstStyle/>
            <a:p>
              <a:pPr algn="l"/>
              <a:r>
                <a:rPr lang="zh-CN" altLang="en-US" sz="2800" b="1" dirty="0">
                  <a:solidFill>
                    <a:srgbClr val="0070C0"/>
                  </a:solidFill>
                  <a:cs typeface="+mn-ea"/>
                  <a:sym typeface="+mn-lt"/>
                </a:rPr>
                <a:t>四、本次学习要详细解读的内容</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0-#ppt_w/2"/>
                                          </p:val>
                                        </p:tav>
                                        <p:tav tm="100000">
                                          <p:val>
                                            <p:strVal val="#ppt_x"/>
                                          </p:val>
                                        </p:tav>
                                      </p:tavLst>
                                    </p:anim>
                                    <p:anim calcmode="lin" valueType="num">
                                      <p:cBhvr additive="base">
                                        <p:cTn id="14" dur="500" fill="hold"/>
                                        <p:tgtEl>
                                          <p:spTgt spid="4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wipe(left)">
                                      <p:cBhvr>
                                        <p:cTn id="18" dur="250"/>
                                        <p:tgtEl>
                                          <p:spTgt spid="64"/>
                                        </p:tgtEl>
                                      </p:cBhvr>
                                    </p:animEffect>
                                  </p:childTnLst>
                                </p:cTn>
                              </p:par>
                            </p:childTnLst>
                          </p:cTn>
                        </p:par>
                        <p:par>
                          <p:cTn id="19" fill="hold">
                            <p:stCondLst>
                              <p:cond delay="125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0-#ppt_w/2"/>
                                          </p:val>
                                        </p:tav>
                                        <p:tav tm="100000">
                                          <p:val>
                                            <p:strVal val="#ppt_x"/>
                                          </p:val>
                                        </p:tav>
                                      </p:tavLst>
                                    </p:anim>
                                    <p:anim calcmode="lin" valueType="num">
                                      <p:cBhvr additive="base">
                                        <p:cTn id="23" dur="5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1750"/>
                            </p:stCondLst>
                            <p:childTnLst>
                              <p:par>
                                <p:cTn id="25" presetID="22" presetClass="entr" presetSubtype="8"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250"/>
                                        <p:tgtEl>
                                          <p:spTgt spid="65"/>
                                        </p:tgtEl>
                                      </p:cBhvr>
                                    </p:animEffect>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0-#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wipe(left)">
                                      <p:cBhvr>
                                        <p:cTn id="36" dur="250"/>
                                        <p:tgtEl>
                                          <p:spTgt spid="66"/>
                                        </p:tgtEl>
                                      </p:cBhvr>
                                    </p:animEffect>
                                  </p:childTnLst>
                                </p:cTn>
                              </p:par>
                            </p:childTnLst>
                          </p:cTn>
                        </p:par>
                        <p:par>
                          <p:cTn id="37" fill="hold">
                            <p:stCondLst>
                              <p:cond delay="2750"/>
                            </p:stCondLst>
                            <p:childTnLst>
                              <p:par>
                                <p:cTn id="38" presetID="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8"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animBg="1"/>
      <p:bldP spid="51" grpId="0" animBg="1"/>
      <p:bldP spid="7"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02875" y="416460"/>
            <a:ext cx="10167042" cy="5055230"/>
          </a:xfrm>
          <a:prstGeom prst="rect">
            <a:avLst/>
          </a:prstGeom>
          <a:noFill/>
        </p:spPr>
        <p:txBody>
          <a:bodyPr wrap="square" rtlCol="0">
            <a:spAutoFit/>
          </a:bodyPr>
          <a:lstStyle/>
          <a:p>
            <a:pPr>
              <a:lnSpc>
                <a:spcPct val="150000"/>
              </a:lnSpc>
            </a:pPr>
            <a:r>
              <a:rPr lang="en-US" altLang="zh-CN" sz="3000" dirty="0"/>
              <a:t>3.4.2</a:t>
            </a:r>
            <a:r>
              <a:rPr lang="zh-CN" altLang="en-US" sz="3000" dirty="0"/>
              <a:t>调查内容</a:t>
            </a:r>
          </a:p>
          <a:p>
            <a:pPr>
              <a:lnSpc>
                <a:spcPct val="150000"/>
              </a:lnSpc>
            </a:pPr>
            <a:r>
              <a:rPr lang="en-US" altLang="zh-CN" sz="3000" dirty="0"/>
              <a:t>1. </a:t>
            </a:r>
            <a:r>
              <a:rPr lang="zh-CN" altLang="en-US" sz="3000" dirty="0"/>
              <a:t>九类公共服务设施：</a:t>
            </a:r>
            <a:endParaRPr lang="en-US" altLang="zh-CN" sz="3000" dirty="0"/>
          </a:p>
          <a:p>
            <a:pPr>
              <a:lnSpc>
                <a:spcPct val="150000"/>
              </a:lnSpc>
            </a:pPr>
            <a:r>
              <a:rPr lang="zh-CN" altLang="en-US" sz="2500" dirty="0">
                <a:solidFill>
                  <a:srgbClr val="4472C4"/>
                </a:solidFill>
              </a:rPr>
              <a:t>基于各类公共服务系统建立的</a:t>
            </a:r>
            <a:r>
              <a:rPr lang="zh-CN" altLang="en-US" sz="2500" dirty="0">
                <a:solidFill>
                  <a:srgbClr val="00B050"/>
                </a:solidFill>
              </a:rPr>
              <a:t>统计管理系统</a:t>
            </a:r>
            <a:r>
              <a:rPr lang="zh-CN" altLang="en-US" sz="2500" dirty="0">
                <a:solidFill>
                  <a:srgbClr val="4472C4"/>
                </a:solidFill>
              </a:rPr>
              <a:t>平台，补充和更新非结构属性信息，查清地理位置、基本概况、人员情况、功能与服务情况、应急保障能力</a:t>
            </a:r>
          </a:p>
          <a:p>
            <a:pPr>
              <a:lnSpc>
                <a:spcPct val="150000"/>
              </a:lnSpc>
            </a:pPr>
            <a:r>
              <a:rPr lang="en-US" altLang="zh-CN" sz="3000" dirty="0"/>
              <a:t>2. </a:t>
            </a:r>
            <a:r>
              <a:rPr lang="zh-CN" altLang="en-US" sz="3000" dirty="0"/>
              <a:t>县级和乡镇行政单元：</a:t>
            </a:r>
            <a:endParaRPr lang="en-US" altLang="zh-CN" sz="3000" dirty="0"/>
          </a:p>
          <a:p>
            <a:pPr>
              <a:lnSpc>
                <a:spcPct val="150000"/>
              </a:lnSpc>
            </a:pPr>
            <a:r>
              <a:rPr lang="zh-CN" altLang="en-US" sz="2500" dirty="0">
                <a:solidFill>
                  <a:srgbClr val="4472C4"/>
                </a:solidFill>
              </a:rPr>
              <a:t>县级单元</a:t>
            </a:r>
            <a:r>
              <a:rPr lang="en-US" altLang="zh-CN" sz="2500" dirty="0">
                <a:solidFill>
                  <a:srgbClr val="4472C4"/>
                </a:solidFill>
              </a:rPr>
              <a:t>GDP</a:t>
            </a:r>
            <a:r>
              <a:rPr lang="zh-CN" altLang="en-US" sz="2500" dirty="0">
                <a:solidFill>
                  <a:srgbClr val="4472C4"/>
                </a:solidFill>
              </a:rPr>
              <a:t>、主要农作物（小麦、玉米和水稻）生产情况统计，乡镇主要农作物（小麦、玉米和水稻）播种面积统计。</a:t>
            </a:r>
          </a:p>
        </p:txBody>
      </p:sp>
    </p:spTree>
    <p:extLst>
      <p:ext uri="{BB962C8B-B14F-4D97-AF65-F5344CB8AC3E}">
        <p14:creationId xmlns:p14="http://schemas.microsoft.com/office/powerpoint/2010/main" val="1624222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0982" y="316871"/>
            <a:ext cx="4546443" cy="784830"/>
          </a:xfrm>
          <a:prstGeom prst="rect">
            <a:avLst/>
          </a:prstGeom>
          <a:noFill/>
        </p:spPr>
        <p:txBody>
          <a:bodyPr wrap="square" rtlCol="0">
            <a:spAutoFit/>
          </a:bodyPr>
          <a:lstStyle/>
          <a:p>
            <a:pPr>
              <a:lnSpc>
                <a:spcPct val="150000"/>
              </a:lnSpc>
            </a:pPr>
            <a:r>
              <a:rPr lang="en-US" altLang="zh-CN" sz="3000" dirty="0"/>
              <a:t>3.4.3</a:t>
            </a:r>
            <a:r>
              <a:rPr lang="zh-CN" altLang="en-US" sz="3000" dirty="0"/>
              <a:t>任务分工</a:t>
            </a:r>
          </a:p>
        </p:txBody>
      </p:sp>
      <p:sp>
        <p:nvSpPr>
          <p:cNvPr id="5" name="文本框 4"/>
          <p:cNvSpPr txBox="1"/>
          <p:nvPr/>
        </p:nvSpPr>
        <p:spPr>
          <a:xfrm>
            <a:off x="516048" y="1477224"/>
            <a:ext cx="11407366" cy="5286062"/>
          </a:xfrm>
          <a:prstGeom prst="rect">
            <a:avLst/>
          </a:prstGeom>
          <a:noFill/>
        </p:spPr>
        <p:txBody>
          <a:bodyPr wrap="square" rtlCol="0">
            <a:spAutoFit/>
          </a:bodyPr>
          <a:lstStyle/>
          <a:p>
            <a:pPr>
              <a:lnSpc>
                <a:spcPct val="150000"/>
              </a:lnSpc>
            </a:pPr>
            <a:r>
              <a:rPr lang="zh-CN" altLang="en-US" sz="2500" dirty="0">
                <a:solidFill>
                  <a:srgbClr val="FF0000"/>
                </a:solidFill>
              </a:rPr>
              <a:t>市级</a:t>
            </a:r>
            <a:r>
              <a:rPr lang="zh-CN" altLang="en-US" sz="2500" dirty="0"/>
              <a:t>部门负责组织调查</a:t>
            </a:r>
            <a:r>
              <a:rPr lang="zh-CN" altLang="en-US" sz="2500" dirty="0">
                <a:solidFill>
                  <a:srgbClr val="00B050"/>
                </a:solidFill>
              </a:rPr>
              <a:t>任务的落实</a:t>
            </a:r>
            <a:r>
              <a:rPr lang="zh-CN" altLang="en-US" sz="2500" dirty="0"/>
              <a:t>和数据</a:t>
            </a:r>
            <a:r>
              <a:rPr lang="zh-CN" altLang="en-US" sz="2500" dirty="0">
                <a:solidFill>
                  <a:srgbClr val="00B050"/>
                </a:solidFill>
              </a:rPr>
              <a:t>汇总</a:t>
            </a:r>
            <a:r>
              <a:rPr lang="zh-CN" altLang="en-US" sz="2500" dirty="0"/>
              <a:t>质量</a:t>
            </a:r>
            <a:r>
              <a:rPr lang="zh-CN" altLang="en-US" sz="2500" dirty="0">
                <a:solidFill>
                  <a:srgbClr val="00B050"/>
                </a:solidFill>
              </a:rPr>
              <a:t>审核</a:t>
            </a:r>
            <a:r>
              <a:rPr lang="zh-CN" altLang="en-US" sz="2500" dirty="0"/>
              <a:t>工作。</a:t>
            </a:r>
          </a:p>
          <a:p>
            <a:pPr>
              <a:lnSpc>
                <a:spcPct val="150000"/>
              </a:lnSpc>
            </a:pPr>
            <a:r>
              <a:rPr lang="zh-CN" altLang="en-US" sz="2500" dirty="0">
                <a:solidFill>
                  <a:srgbClr val="FF0000"/>
                </a:solidFill>
              </a:rPr>
              <a:t>县级</a:t>
            </a:r>
            <a:r>
              <a:rPr lang="zh-CN" altLang="en-US" sz="2500" dirty="0"/>
              <a:t>部门负责公共服务设施调查的</a:t>
            </a:r>
            <a:r>
              <a:rPr lang="zh-CN" altLang="en-US" sz="2500" dirty="0">
                <a:solidFill>
                  <a:srgbClr val="00B050"/>
                </a:solidFill>
              </a:rPr>
              <a:t>具体实施</a:t>
            </a:r>
            <a:r>
              <a:rPr lang="zh-CN" altLang="en-US" sz="2500" dirty="0"/>
              <a:t>，进行本部门数据</a:t>
            </a:r>
            <a:r>
              <a:rPr lang="zh-CN" altLang="en-US" sz="2500" dirty="0">
                <a:solidFill>
                  <a:srgbClr val="00B050"/>
                </a:solidFill>
              </a:rPr>
              <a:t>自检</a:t>
            </a:r>
            <a:r>
              <a:rPr lang="zh-CN" altLang="en-US" sz="2500" dirty="0"/>
              <a:t>，对其真实性、准确性负责，并向上级行业部门</a:t>
            </a:r>
            <a:r>
              <a:rPr lang="zh-CN" altLang="en-US" sz="2500" dirty="0">
                <a:solidFill>
                  <a:srgbClr val="00B050"/>
                </a:solidFill>
              </a:rPr>
              <a:t>汇交</a:t>
            </a:r>
            <a:r>
              <a:rPr lang="zh-CN" altLang="en-US" sz="2500" dirty="0"/>
              <a:t>。</a:t>
            </a:r>
            <a:endParaRPr lang="en-US" altLang="zh-CN" sz="2500" dirty="0"/>
          </a:p>
          <a:p>
            <a:pPr>
              <a:lnSpc>
                <a:spcPct val="150000"/>
              </a:lnSpc>
            </a:pPr>
            <a:r>
              <a:rPr lang="zh-CN" altLang="en-US" sz="2500" dirty="0">
                <a:solidFill>
                  <a:srgbClr val="FF0000"/>
                </a:solidFill>
              </a:rPr>
              <a:t>应急管理部门</a:t>
            </a:r>
            <a:r>
              <a:rPr lang="zh-CN" altLang="en-US" sz="2500" dirty="0">
                <a:solidFill>
                  <a:srgbClr val="0070C0"/>
                </a:solidFill>
              </a:rPr>
              <a:t>和</a:t>
            </a:r>
            <a:r>
              <a:rPr lang="en-US" altLang="zh-CN" sz="2500" dirty="0">
                <a:solidFill>
                  <a:srgbClr val="0070C0"/>
                </a:solidFill>
              </a:rPr>
              <a:t>9</a:t>
            </a:r>
            <a:r>
              <a:rPr lang="zh-CN" altLang="en-US" sz="2500" dirty="0">
                <a:solidFill>
                  <a:srgbClr val="0070C0"/>
                </a:solidFill>
              </a:rPr>
              <a:t>个</a:t>
            </a:r>
            <a:r>
              <a:rPr lang="zh-CN" altLang="en-US" sz="2500" dirty="0">
                <a:solidFill>
                  <a:srgbClr val="FF0000"/>
                </a:solidFill>
              </a:rPr>
              <a:t>参与部门</a:t>
            </a:r>
            <a:r>
              <a:rPr lang="zh-CN" altLang="en-US" sz="2500" dirty="0">
                <a:solidFill>
                  <a:srgbClr val="0070C0"/>
                </a:solidFill>
              </a:rPr>
              <a:t>的具体分工：</a:t>
            </a:r>
            <a:endParaRPr lang="en-US" altLang="zh-CN" sz="2500" dirty="0">
              <a:solidFill>
                <a:srgbClr val="0070C0"/>
              </a:solidFill>
            </a:endParaRPr>
          </a:p>
          <a:p>
            <a:pPr>
              <a:lnSpc>
                <a:spcPct val="150000"/>
              </a:lnSpc>
            </a:pPr>
            <a:r>
              <a:rPr lang="en-US" altLang="zh-CN" sz="2500" dirty="0">
                <a:solidFill>
                  <a:srgbClr val="0070C0"/>
                </a:solidFill>
              </a:rPr>
              <a:t>1</a:t>
            </a:r>
            <a:r>
              <a:rPr lang="zh-CN" altLang="en-US" sz="2500" dirty="0">
                <a:solidFill>
                  <a:srgbClr val="0070C0"/>
                </a:solidFill>
              </a:rPr>
              <a:t>）应急管理部门负责统筹、协调、组织开展调查工作，组织技术培训，指导汇总审核上报数据；</a:t>
            </a:r>
          </a:p>
          <a:p>
            <a:pPr>
              <a:lnSpc>
                <a:spcPct val="150000"/>
              </a:lnSpc>
            </a:pPr>
            <a:r>
              <a:rPr lang="en-US" altLang="zh-CN" sz="2500" dirty="0">
                <a:solidFill>
                  <a:srgbClr val="0070C0"/>
                </a:solidFill>
              </a:rPr>
              <a:t>2</a:t>
            </a:r>
            <a:r>
              <a:rPr lang="zh-CN" altLang="en-US" sz="2500" dirty="0">
                <a:solidFill>
                  <a:srgbClr val="0070C0"/>
                </a:solidFill>
              </a:rPr>
              <a:t>）教育部门负责公共服务设施（学校）调查；</a:t>
            </a:r>
          </a:p>
          <a:p>
            <a:pPr>
              <a:lnSpc>
                <a:spcPct val="150000"/>
              </a:lnSpc>
            </a:pPr>
            <a:r>
              <a:rPr lang="en-US" altLang="zh-CN" sz="2500" dirty="0">
                <a:solidFill>
                  <a:srgbClr val="0070C0"/>
                </a:solidFill>
              </a:rPr>
              <a:t>3</a:t>
            </a:r>
            <a:r>
              <a:rPr lang="zh-CN" altLang="en-US" sz="2500" dirty="0">
                <a:solidFill>
                  <a:srgbClr val="0070C0"/>
                </a:solidFill>
              </a:rPr>
              <a:t>）卫健部门负责公共服务设施（医疗卫生机构）调查；</a:t>
            </a:r>
          </a:p>
          <a:p>
            <a:pPr>
              <a:lnSpc>
                <a:spcPct val="150000"/>
              </a:lnSpc>
            </a:pPr>
            <a:r>
              <a:rPr lang="en-US" altLang="zh-CN" sz="2500" dirty="0">
                <a:solidFill>
                  <a:srgbClr val="0070C0"/>
                </a:solidFill>
              </a:rPr>
              <a:t>4</a:t>
            </a:r>
            <a:r>
              <a:rPr lang="zh-CN" altLang="en-US" sz="2500" dirty="0">
                <a:solidFill>
                  <a:srgbClr val="0070C0"/>
                </a:solidFill>
              </a:rPr>
              <a:t>）民政部门负责公共服务设施（提供住宿的社会服务机构）调查；</a:t>
            </a:r>
            <a:endParaRPr lang="zh-CN" altLang="en-US" sz="2500" dirty="0"/>
          </a:p>
        </p:txBody>
      </p:sp>
    </p:spTree>
    <p:extLst>
      <p:ext uri="{BB962C8B-B14F-4D97-AF65-F5344CB8AC3E}">
        <p14:creationId xmlns:p14="http://schemas.microsoft.com/office/powerpoint/2010/main" val="414380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7406" y="1412340"/>
            <a:ext cx="11162923" cy="4131900"/>
          </a:xfrm>
          <a:prstGeom prst="rect">
            <a:avLst/>
          </a:prstGeom>
          <a:noFill/>
        </p:spPr>
        <p:txBody>
          <a:bodyPr wrap="square" rtlCol="0">
            <a:spAutoFit/>
          </a:bodyPr>
          <a:lstStyle/>
          <a:p>
            <a:pPr>
              <a:lnSpc>
                <a:spcPct val="150000"/>
              </a:lnSpc>
            </a:pPr>
            <a:r>
              <a:rPr lang="en-US" altLang="zh-CN" sz="2500" dirty="0">
                <a:solidFill>
                  <a:srgbClr val="0070C0"/>
                </a:solidFill>
              </a:rPr>
              <a:t>5</a:t>
            </a:r>
            <a:r>
              <a:rPr lang="zh-CN" altLang="en-US" sz="2500" dirty="0">
                <a:solidFill>
                  <a:srgbClr val="0070C0"/>
                </a:solidFill>
              </a:rPr>
              <a:t>）文旅部门负责公共服务设施（公共文化场所、旅游景区、星级饭店）调查；</a:t>
            </a:r>
          </a:p>
          <a:p>
            <a:pPr>
              <a:lnSpc>
                <a:spcPct val="150000"/>
              </a:lnSpc>
            </a:pPr>
            <a:r>
              <a:rPr lang="en-US" altLang="zh-CN" sz="2500" dirty="0">
                <a:solidFill>
                  <a:srgbClr val="0070C0"/>
                </a:solidFill>
              </a:rPr>
              <a:t>6</a:t>
            </a:r>
            <a:r>
              <a:rPr lang="zh-CN" altLang="en-US" sz="2500" dirty="0">
                <a:solidFill>
                  <a:srgbClr val="0070C0"/>
                </a:solidFill>
              </a:rPr>
              <a:t>）科协负责公共服务设施（科技馆）的调查；</a:t>
            </a:r>
          </a:p>
          <a:p>
            <a:pPr>
              <a:lnSpc>
                <a:spcPct val="150000"/>
              </a:lnSpc>
            </a:pPr>
            <a:r>
              <a:rPr lang="en-US" altLang="zh-CN" sz="2500" dirty="0">
                <a:solidFill>
                  <a:srgbClr val="0070C0"/>
                </a:solidFill>
              </a:rPr>
              <a:t>7</a:t>
            </a:r>
            <a:r>
              <a:rPr lang="zh-CN" altLang="en-US" sz="2500" dirty="0">
                <a:solidFill>
                  <a:srgbClr val="0070C0"/>
                </a:solidFill>
              </a:rPr>
              <a:t>）体育部门负责公共服务设施（体育场馆）调查；</a:t>
            </a:r>
          </a:p>
          <a:p>
            <a:pPr>
              <a:lnSpc>
                <a:spcPct val="150000"/>
              </a:lnSpc>
            </a:pPr>
            <a:r>
              <a:rPr lang="en-US" altLang="zh-CN" sz="2500" dirty="0">
                <a:solidFill>
                  <a:srgbClr val="0070C0"/>
                </a:solidFill>
              </a:rPr>
              <a:t>8</a:t>
            </a:r>
            <a:r>
              <a:rPr lang="zh-CN" altLang="en-US" sz="2500" dirty="0">
                <a:solidFill>
                  <a:srgbClr val="0070C0"/>
                </a:solidFill>
              </a:rPr>
              <a:t>）民族和宗教事务部门负责公共服务设施（宗教活动场所）调查；</a:t>
            </a:r>
          </a:p>
          <a:p>
            <a:pPr>
              <a:lnSpc>
                <a:spcPct val="150000"/>
              </a:lnSpc>
            </a:pPr>
            <a:r>
              <a:rPr lang="en-US" altLang="zh-CN" sz="2500" dirty="0">
                <a:solidFill>
                  <a:srgbClr val="0070C0"/>
                </a:solidFill>
              </a:rPr>
              <a:t>9</a:t>
            </a:r>
            <a:r>
              <a:rPr lang="zh-CN" altLang="en-US" sz="2500" dirty="0">
                <a:solidFill>
                  <a:srgbClr val="0070C0"/>
                </a:solidFill>
              </a:rPr>
              <a:t>）商务、市场监管部门负责公共服务设施（大型超市</a:t>
            </a:r>
            <a:r>
              <a:rPr lang="en-US" altLang="zh-CN" sz="2500" dirty="0">
                <a:solidFill>
                  <a:srgbClr val="0070C0"/>
                </a:solidFill>
              </a:rPr>
              <a:t>-</a:t>
            </a:r>
            <a:r>
              <a:rPr lang="zh-CN" altLang="en-US" sz="2500" dirty="0">
                <a:solidFill>
                  <a:srgbClr val="0070C0"/>
                </a:solidFill>
              </a:rPr>
              <a:t>百货店</a:t>
            </a:r>
            <a:r>
              <a:rPr lang="en-US" altLang="zh-CN" sz="2500" dirty="0">
                <a:solidFill>
                  <a:srgbClr val="0070C0"/>
                </a:solidFill>
              </a:rPr>
              <a:t>-</a:t>
            </a:r>
            <a:r>
              <a:rPr lang="zh-CN" altLang="en-US" sz="2500" dirty="0">
                <a:solidFill>
                  <a:srgbClr val="0070C0"/>
                </a:solidFill>
              </a:rPr>
              <a:t>亿元以上商品交易市场）调查；</a:t>
            </a:r>
          </a:p>
          <a:p>
            <a:pPr>
              <a:lnSpc>
                <a:spcPct val="150000"/>
              </a:lnSpc>
            </a:pPr>
            <a:r>
              <a:rPr lang="en-US" altLang="zh-CN" sz="2500" dirty="0">
                <a:solidFill>
                  <a:srgbClr val="0070C0"/>
                </a:solidFill>
              </a:rPr>
              <a:t>10</a:t>
            </a:r>
            <a:r>
              <a:rPr lang="zh-CN" altLang="en-US" sz="2500" dirty="0">
                <a:solidFill>
                  <a:srgbClr val="0070C0"/>
                </a:solidFill>
              </a:rPr>
              <a:t>）统计部门负责基础指标统计调查。</a:t>
            </a:r>
          </a:p>
        </p:txBody>
      </p:sp>
    </p:spTree>
    <p:extLst>
      <p:ext uri="{BB962C8B-B14F-4D97-AF65-F5344CB8AC3E}">
        <p14:creationId xmlns:p14="http://schemas.microsoft.com/office/powerpoint/2010/main" val="2447052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20982" y="316871"/>
            <a:ext cx="5203668" cy="830997"/>
          </a:xfrm>
          <a:prstGeom prst="rect">
            <a:avLst/>
          </a:prstGeom>
          <a:noFill/>
        </p:spPr>
        <p:txBody>
          <a:bodyPr wrap="square" rtlCol="0">
            <a:spAutoFit/>
          </a:bodyPr>
          <a:lstStyle/>
          <a:p>
            <a:pPr>
              <a:lnSpc>
                <a:spcPct val="150000"/>
              </a:lnSpc>
            </a:pPr>
            <a:r>
              <a:rPr lang="en-US" altLang="zh-CN" sz="3000" dirty="0"/>
              <a:t>3.4.4 </a:t>
            </a:r>
            <a:r>
              <a:rPr lang="zh-CN" altLang="zh-CN" sz="3200" dirty="0"/>
              <a:t>工作流程与技术方法</a:t>
            </a:r>
            <a:endParaRPr lang="zh-CN" altLang="en-US" sz="3000" dirty="0"/>
          </a:p>
        </p:txBody>
      </p:sp>
      <p:sp>
        <p:nvSpPr>
          <p:cNvPr id="3" name="文本框 2"/>
          <p:cNvSpPr txBox="1"/>
          <p:nvPr/>
        </p:nvSpPr>
        <p:spPr>
          <a:xfrm>
            <a:off x="452673" y="1457608"/>
            <a:ext cx="11407366" cy="5124480"/>
          </a:xfrm>
          <a:prstGeom prst="rect">
            <a:avLst/>
          </a:prstGeom>
          <a:noFill/>
        </p:spPr>
        <p:txBody>
          <a:bodyPr wrap="square" rtlCol="0">
            <a:spAutoFit/>
          </a:bodyPr>
          <a:lstStyle/>
          <a:p>
            <a:pPr>
              <a:lnSpc>
                <a:spcPct val="150000"/>
              </a:lnSpc>
            </a:pPr>
            <a:r>
              <a:rPr lang="zh-CN" altLang="zh-CN" sz="2800" b="1" dirty="0"/>
              <a:t>（</a:t>
            </a:r>
            <a:r>
              <a:rPr lang="en-US" altLang="zh-CN" sz="2800" b="1" dirty="0"/>
              <a:t>1</a:t>
            </a:r>
            <a:r>
              <a:rPr lang="zh-CN" altLang="zh-CN" sz="2800" b="1" dirty="0"/>
              <a:t>）工作准备</a:t>
            </a:r>
            <a:endParaRPr lang="zh-CN" altLang="zh-CN" sz="2800" dirty="0"/>
          </a:p>
          <a:p>
            <a:pPr>
              <a:lnSpc>
                <a:spcPct val="150000"/>
              </a:lnSpc>
            </a:pPr>
            <a:r>
              <a:rPr lang="zh-CN" altLang="zh-CN" sz="2800" dirty="0"/>
              <a:t>市、县应急管理部门具体负责组织公共服务设施调查工作；各级部门均需成立工作组。</a:t>
            </a:r>
            <a:endParaRPr lang="en-US" altLang="zh-CN" sz="2800" dirty="0"/>
          </a:p>
          <a:p>
            <a:pPr>
              <a:lnSpc>
                <a:spcPct val="150000"/>
              </a:lnSpc>
            </a:pPr>
            <a:r>
              <a:rPr lang="zh-CN" altLang="zh-CN" sz="2800" b="1" dirty="0"/>
              <a:t>（</a:t>
            </a:r>
            <a:r>
              <a:rPr lang="en-US" altLang="zh-CN" sz="2800" b="1" dirty="0"/>
              <a:t>2</a:t>
            </a:r>
            <a:r>
              <a:rPr lang="zh-CN" altLang="zh-CN" sz="2800" b="1" dirty="0"/>
              <a:t>）工作任务分工和业务培训</a:t>
            </a:r>
            <a:endParaRPr lang="zh-CN" altLang="zh-CN" sz="2800" dirty="0"/>
          </a:p>
          <a:p>
            <a:pPr>
              <a:lnSpc>
                <a:spcPct val="150000"/>
              </a:lnSpc>
            </a:pPr>
            <a:r>
              <a:rPr lang="zh-CN" altLang="zh-CN" sz="2800" dirty="0"/>
              <a:t>省、市、县三级按照工作分工明确有关部门的具体职责，开展工作动员部署和业务培训。</a:t>
            </a:r>
            <a:endParaRPr lang="en-US" altLang="zh-CN" sz="2800" dirty="0"/>
          </a:p>
          <a:p>
            <a:r>
              <a:rPr lang="zh-CN" altLang="zh-CN" sz="2500" dirty="0">
                <a:solidFill>
                  <a:srgbClr val="0070C0"/>
                </a:solidFill>
              </a:rPr>
              <a:t>工作动员部署</a:t>
            </a:r>
            <a:r>
              <a:rPr lang="zh-CN" altLang="en-US" sz="2500" dirty="0">
                <a:solidFill>
                  <a:srgbClr val="0070C0"/>
                </a:solidFill>
              </a:rPr>
              <a:t>：</a:t>
            </a:r>
            <a:r>
              <a:rPr lang="zh-CN" altLang="zh-CN" sz="2500" dirty="0">
                <a:solidFill>
                  <a:srgbClr val="0070C0"/>
                </a:solidFill>
              </a:rPr>
              <a:t>明确调查工作的要求、重要性、意义以及工作的整体部署；</a:t>
            </a:r>
            <a:endParaRPr lang="en-US" altLang="zh-CN" sz="2500" dirty="0">
              <a:solidFill>
                <a:srgbClr val="0070C0"/>
              </a:solidFill>
            </a:endParaRPr>
          </a:p>
          <a:p>
            <a:r>
              <a:rPr lang="zh-CN" altLang="zh-CN" sz="2500" dirty="0">
                <a:solidFill>
                  <a:srgbClr val="0070C0"/>
                </a:solidFill>
              </a:rPr>
              <a:t>业务培训</a:t>
            </a:r>
            <a:r>
              <a:rPr lang="zh-CN" altLang="en-US" sz="2500" dirty="0">
                <a:solidFill>
                  <a:srgbClr val="0070C0"/>
                </a:solidFill>
              </a:rPr>
              <a:t>：</a:t>
            </a:r>
            <a:r>
              <a:rPr lang="zh-CN" altLang="zh-CN" sz="2500" dirty="0">
                <a:solidFill>
                  <a:srgbClr val="0070C0"/>
                </a:solidFill>
              </a:rPr>
              <a:t>《公共服务设施调查</a:t>
            </a:r>
            <a:r>
              <a:rPr lang="zh-CN" altLang="zh-CN" sz="2500" dirty="0">
                <a:solidFill>
                  <a:srgbClr val="00B050"/>
                </a:solidFill>
              </a:rPr>
              <a:t>技术规范</a:t>
            </a:r>
            <a:r>
              <a:rPr lang="zh-CN" altLang="zh-CN" sz="2500" dirty="0">
                <a:solidFill>
                  <a:srgbClr val="0070C0"/>
                </a:solidFill>
              </a:rPr>
              <a:t>》、</a:t>
            </a:r>
            <a:r>
              <a:rPr lang="zh-CN" altLang="zh-CN" sz="2500" dirty="0">
                <a:solidFill>
                  <a:srgbClr val="00B050"/>
                </a:solidFill>
              </a:rPr>
              <a:t>调查报告编制方法</a:t>
            </a:r>
            <a:r>
              <a:rPr lang="zh-CN" altLang="zh-CN" sz="2500" dirty="0">
                <a:solidFill>
                  <a:srgbClr val="0070C0"/>
                </a:solidFill>
              </a:rPr>
              <a:t>及调查工作相关</a:t>
            </a:r>
            <a:r>
              <a:rPr lang="zh-CN" altLang="zh-CN" sz="2500" dirty="0">
                <a:solidFill>
                  <a:srgbClr val="00B050"/>
                </a:solidFill>
              </a:rPr>
              <a:t>重点</a:t>
            </a:r>
            <a:r>
              <a:rPr lang="zh-CN" altLang="zh-CN" sz="2500" dirty="0">
                <a:solidFill>
                  <a:srgbClr val="0070C0"/>
                </a:solidFill>
              </a:rPr>
              <a:t>要求。</a:t>
            </a:r>
            <a:endParaRPr lang="zh-CN" altLang="en-US" sz="2500" dirty="0">
              <a:solidFill>
                <a:srgbClr val="0070C0"/>
              </a:solidFill>
            </a:endParaRPr>
          </a:p>
        </p:txBody>
      </p:sp>
    </p:spTree>
    <p:extLst>
      <p:ext uri="{BB962C8B-B14F-4D97-AF65-F5344CB8AC3E}">
        <p14:creationId xmlns:p14="http://schemas.microsoft.com/office/powerpoint/2010/main" val="2838249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1604" y="697117"/>
            <a:ext cx="11407366" cy="5278368"/>
          </a:xfrm>
          <a:prstGeom prst="rect">
            <a:avLst/>
          </a:prstGeom>
          <a:noFill/>
        </p:spPr>
        <p:txBody>
          <a:bodyPr wrap="square" rtlCol="0">
            <a:spAutoFit/>
          </a:bodyPr>
          <a:lstStyle/>
          <a:p>
            <a:r>
              <a:rPr lang="en-US" altLang="zh-CN" sz="2800" b="1" dirty="0"/>
              <a:t>            </a:t>
            </a:r>
            <a:r>
              <a:rPr lang="zh-CN" altLang="zh-CN" sz="2800" b="1" dirty="0"/>
              <a:t>（</a:t>
            </a:r>
            <a:r>
              <a:rPr lang="en-US" altLang="zh-CN" sz="2800" b="1" dirty="0"/>
              <a:t>3</a:t>
            </a:r>
            <a:r>
              <a:rPr lang="zh-CN" altLang="zh-CN" sz="2800" b="1" dirty="0"/>
              <a:t>）普查对象清查</a:t>
            </a:r>
            <a:endParaRPr lang="en-US" altLang="zh-CN" sz="2800" b="1" dirty="0"/>
          </a:p>
          <a:p>
            <a:endParaRPr lang="zh-CN" altLang="zh-CN" sz="2800" dirty="0"/>
          </a:p>
          <a:p>
            <a:r>
              <a:rPr lang="zh-CN" altLang="zh-CN" sz="2800" dirty="0"/>
              <a:t>由省、市、县应急管理部门和其他参与部门共同完成，采用</a:t>
            </a:r>
            <a:r>
              <a:rPr lang="en-US" altLang="zh-CN" sz="2800" dirty="0"/>
              <a:t>“</a:t>
            </a:r>
            <a:r>
              <a:rPr lang="zh-CN" altLang="zh-CN" sz="2800" dirty="0"/>
              <a:t>自下而上</a:t>
            </a:r>
            <a:r>
              <a:rPr lang="en-US" altLang="zh-CN" sz="2800" dirty="0"/>
              <a:t>”</a:t>
            </a:r>
            <a:r>
              <a:rPr lang="zh-CN" altLang="zh-CN" sz="2800" dirty="0"/>
              <a:t>方式。</a:t>
            </a:r>
            <a:endParaRPr lang="en-US" altLang="zh-CN" sz="2800" dirty="0"/>
          </a:p>
          <a:p>
            <a:r>
              <a:rPr lang="zh-CN" altLang="zh-CN" sz="2500" dirty="0">
                <a:solidFill>
                  <a:srgbClr val="FF0000"/>
                </a:solidFill>
              </a:rPr>
              <a:t>县应急管理部门</a:t>
            </a:r>
            <a:r>
              <a:rPr lang="zh-CN" altLang="zh-CN" sz="2500" dirty="0">
                <a:solidFill>
                  <a:srgbClr val="0070C0"/>
                </a:solidFill>
              </a:rPr>
              <a:t>和</a:t>
            </a:r>
            <a:r>
              <a:rPr lang="zh-CN" altLang="zh-CN" sz="2500" dirty="0">
                <a:solidFill>
                  <a:srgbClr val="FF0000"/>
                </a:solidFill>
              </a:rPr>
              <a:t>各参与部门</a:t>
            </a:r>
            <a:r>
              <a:rPr lang="zh-CN" altLang="zh-CN" sz="2500" dirty="0">
                <a:solidFill>
                  <a:srgbClr val="0070C0"/>
                </a:solidFill>
              </a:rPr>
              <a:t>组织调查对象的清查，汇总清查成果，并逐级上报。调查对象清查利用统一开发的调查软件，软件中包括基础底图</a:t>
            </a:r>
            <a:r>
              <a:rPr lang="en-US" altLang="zh-CN" sz="2500" dirty="0">
                <a:solidFill>
                  <a:srgbClr val="0070C0"/>
                </a:solidFill>
              </a:rPr>
              <a:t>“</a:t>
            </a:r>
            <a:r>
              <a:rPr lang="zh-CN" altLang="zh-CN" sz="2500" dirty="0">
                <a:solidFill>
                  <a:srgbClr val="0070C0"/>
                </a:solidFill>
              </a:rPr>
              <a:t>天地图</a:t>
            </a:r>
            <a:r>
              <a:rPr lang="en-US" altLang="zh-CN" sz="2500" dirty="0">
                <a:solidFill>
                  <a:srgbClr val="0070C0"/>
                </a:solidFill>
              </a:rPr>
              <a:t>”</a:t>
            </a:r>
            <a:r>
              <a:rPr lang="zh-CN" altLang="zh-CN" sz="2500" dirty="0">
                <a:solidFill>
                  <a:srgbClr val="0070C0"/>
                </a:solidFill>
              </a:rPr>
              <a:t>，采用批量导入和逐项填报两种方式，将清查指标录入系统，系统根据输入的地址信息或者经纬度信息识别清查对象的空间点位，系统无法自动识别的位置信息，可以手动进行修正。</a:t>
            </a:r>
            <a:endParaRPr lang="en-US" altLang="zh-CN" sz="2500" dirty="0">
              <a:solidFill>
                <a:srgbClr val="0070C0"/>
              </a:solidFill>
            </a:endParaRPr>
          </a:p>
          <a:p>
            <a:r>
              <a:rPr lang="zh-CN" altLang="zh-CN" sz="2500" dirty="0">
                <a:solidFill>
                  <a:srgbClr val="FF0000"/>
                </a:solidFill>
              </a:rPr>
              <a:t>县应急管理部门</a:t>
            </a:r>
            <a:r>
              <a:rPr lang="zh-CN" altLang="zh-CN" sz="2500" dirty="0">
                <a:solidFill>
                  <a:srgbClr val="0070C0"/>
                </a:solidFill>
              </a:rPr>
              <a:t>负责组织</a:t>
            </a:r>
            <a:r>
              <a:rPr lang="zh-CN" altLang="zh-CN" sz="2500" dirty="0">
                <a:solidFill>
                  <a:srgbClr val="FF0000"/>
                </a:solidFill>
              </a:rPr>
              <a:t>各参与部门</a:t>
            </a:r>
            <a:r>
              <a:rPr lang="zh-CN" altLang="zh-CN" sz="2500" dirty="0">
                <a:solidFill>
                  <a:srgbClr val="0070C0"/>
                </a:solidFill>
              </a:rPr>
              <a:t>及乡镇（街道）、村（社区）对填报的清查数据进行质量审核，并逐级上报、逐级审核汇总。数据审核未通过需返回上报部门进行修正后再提交，并逐级上报至市级、省级应急管理和相关部门，最终形成清查成果。</a:t>
            </a:r>
            <a:endParaRPr lang="zh-CN" altLang="en-US" sz="2500" dirty="0">
              <a:solidFill>
                <a:srgbClr val="0070C0"/>
              </a:solidFill>
            </a:endParaRPr>
          </a:p>
        </p:txBody>
      </p:sp>
    </p:spTree>
    <p:extLst>
      <p:ext uri="{BB962C8B-B14F-4D97-AF65-F5344CB8AC3E}">
        <p14:creationId xmlns:p14="http://schemas.microsoft.com/office/powerpoint/2010/main" val="460836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1604" y="697117"/>
            <a:ext cx="11407366" cy="3539430"/>
          </a:xfrm>
          <a:prstGeom prst="rect">
            <a:avLst/>
          </a:prstGeom>
          <a:noFill/>
        </p:spPr>
        <p:txBody>
          <a:bodyPr wrap="square" rtlCol="0">
            <a:spAutoFit/>
          </a:bodyPr>
          <a:lstStyle/>
          <a:p>
            <a:r>
              <a:rPr lang="en-US" altLang="zh-CN" sz="2800" b="1" dirty="0"/>
              <a:t>            </a:t>
            </a:r>
            <a:r>
              <a:rPr lang="zh-CN" altLang="en-US" sz="2800" b="1" dirty="0"/>
              <a:t>（</a:t>
            </a:r>
            <a:r>
              <a:rPr lang="en-US" altLang="zh-CN" sz="2800" b="1" dirty="0"/>
              <a:t>4</a:t>
            </a:r>
            <a:r>
              <a:rPr lang="zh-CN" altLang="en-US" sz="2800" b="1" dirty="0"/>
              <a:t>）内外业信息采集</a:t>
            </a:r>
          </a:p>
          <a:p>
            <a:endParaRPr lang="zh-CN" altLang="zh-CN" sz="2800" dirty="0"/>
          </a:p>
          <a:p>
            <a:r>
              <a:rPr lang="zh-CN" altLang="en-US" sz="2800" dirty="0"/>
              <a:t>依据</a:t>
            </a:r>
            <a:r>
              <a:rPr lang="en-US" altLang="zh-CN" sz="2800" dirty="0"/>
              <a:t>《</a:t>
            </a:r>
            <a:r>
              <a:rPr lang="zh-CN" altLang="en-US" sz="2800" dirty="0"/>
              <a:t>公共服务设施调查技术规范</a:t>
            </a:r>
            <a:r>
              <a:rPr lang="en-US" altLang="zh-CN" sz="2800" dirty="0"/>
              <a:t>》</a:t>
            </a:r>
            <a:r>
              <a:rPr lang="zh-CN" altLang="en-US" sz="2800" dirty="0"/>
              <a:t>，利用全国灾害综合风险调查软件，完成调查工作，发现清查遗漏的对象应及时补充。</a:t>
            </a:r>
            <a:endParaRPr lang="en-US" altLang="zh-CN" sz="2800" dirty="0"/>
          </a:p>
          <a:p>
            <a:r>
              <a:rPr lang="zh-CN" altLang="en-US" sz="2800" dirty="0">
                <a:solidFill>
                  <a:srgbClr val="0070C0"/>
                </a:solidFill>
              </a:rPr>
              <a:t>首先，基于各部门掌握的数据，在内业优先完成空间数据的核查修改、补充标绘和疑问标记，然后通过</a:t>
            </a:r>
            <a:r>
              <a:rPr lang="en-US" altLang="zh-CN" sz="2800" dirty="0">
                <a:solidFill>
                  <a:srgbClr val="0070C0"/>
                </a:solidFill>
              </a:rPr>
              <a:t>PC</a:t>
            </a:r>
            <a:r>
              <a:rPr lang="zh-CN" altLang="en-US" sz="2800" dirty="0">
                <a:solidFill>
                  <a:srgbClr val="0070C0"/>
                </a:solidFill>
              </a:rPr>
              <a:t>端导入或</a:t>
            </a:r>
            <a:r>
              <a:rPr lang="en-US" altLang="zh-CN" sz="2800" dirty="0">
                <a:solidFill>
                  <a:srgbClr val="0070C0"/>
                </a:solidFill>
              </a:rPr>
              <a:t>APP</a:t>
            </a:r>
            <a:r>
              <a:rPr lang="zh-CN" altLang="en-US" sz="2800" dirty="0">
                <a:solidFill>
                  <a:srgbClr val="0070C0"/>
                </a:solidFill>
              </a:rPr>
              <a:t>移动端逐个录入等方式，</a:t>
            </a:r>
            <a:r>
              <a:rPr lang="zh-CN" altLang="en-US" sz="2800" dirty="0">
                <a:solidFill>
                  <a:srgbClr val="00B050"/>
                </a:solidFill>
              </a:rPr>
              <a:t>录入需要的属性指标信息</a:t>
            </a:r>
            <a:r>
              <a:rPr lang="zh-CN" altLang="en-US" sz="2800" dirty="0">
                <a:solidFill>
                  <a:srgbClr val="0070C0"/>
                </a:solidFill>
              </a:rPr>
              <a:t>；</a:t>
            </a:r>
            <a:endParaRPr lang="en-US" altLang="zh-CN" sz="2800" dirty="0">
              <a:solidFill>
                <a:srgbClr val="0070C0"/>
              </a:solidFill>
            </a:endParaRPr>
          </a:p>
          <a:p>
            <a:endParaRPr lang="zh-CN" altLang="en-US" sz="2800" dirty="0">
              <a:solidFill>
                <a:srgbClr val="0070C0"/>
              </a:solidFill>
            </a:endParaRPr>
          </a:p>
        </p:txBody>
      </p:sp>
    </p:spTree>
    <p:extLst>
      <p:ext uri="{BB962C8B-B14F-4D97-AF65-F5344CB8AC3E}">
        <p14:creationId xmlns:p14="http://schemas.microsoft.com/office/powerpoint/2010/main" val="2654637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a:off x="0" y="1"/>
            <a:ext cx="6316033" cy="6029324"/>
          </a:xfrm>
          <a:prstGeom prst="rect">
            <a:avLst/>
          </a:prstGeom>
        </p:spPr>
      </p:pic>
      <p:pic>
        <p:nvPicPr>
          <p:cNvPr id="15" name="图片 14"/>
          <p:cNvPicPr>
            <a:picLocks noChangeAspect="1"/>
          </p:cNvPicPr>
          <p:nvPr/>
        </p:nvPicPr>
        <p:blipFill>
          <a:blip r:embed="rId3"/>
          <a:stretch>
            <a:fillRect/>
          </a:stretch>
        </p:blipFill>
        <p:spPr>
          <a:xfrm>
            <a:off x="6544633" y="389108"/>
            <a:ext cx="5510658" cy="5984534"/>
          </a:xfrm>
          <a:prstGeom prst="rect">
            <a:avLst/>
          </a:prstGeom>
        </p:spPr>
      </p:pic>
    </p:spTree>
    <p:extLst>
      <p:ext uri="{BB962C8B-B14F-4D97-AF65-F5344CB8AC3E}">
        <p14:creationId xmlns:p14="http://schemas.microsoft.com/office/powerpoint/2010/main" val="4042097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1604" y="697117"/>
            <a:ext cx="11407366" cy="3539430"/>
          </a:xfrm>
          <a:prstGeom prst="rect">
            <a:avLst/>
          </a:prstGeom>
          <a:noFill/>
        </p:spPr>
        <p:txBody>
          <a:bodyPr wrap="square" rtlCol="0">
            <a:spAutoFit/>
          </a:bodyPr>
          <a:lstStyle/>
          <a:p>
            <a:r>
              <a:rPr lang="en-US" altLang="zh-CN" sz="2800" b="1" dirty="0"/>
              <a:t>            </a:t>
            </a:r>
            <a:r>
              <a:rPr lang="zh-CN" altLang="en-US" sz="2800" b="1" dirty="0"/>
              <a:t>（</a:t>
            </a:r>
            <a:r>
              <a:rPr lang="en-US" altLang="zh-CN" sz="2800" b="1" dirty="0"/>
              <a:t>4</a:t>
            </a:r>
            <a:r>
              <a:rPr lang="zh-CN" altLang="en-US" sz="2800" b="1" dirty="0"/>
              <a:t>）内外业信息采集</a:t>
            </a:r>
          </a:p>
          <a:p>
            <a:endParaRPr lang="zh-CN" altLang="zh-CN" sz="2800" dirty="0"/>
          </a:p>
          <a:p>
            <a:r>
              <a:rPr lang="zh-CN" altLang="en-US" sz="2800" dirty="0"/>
              <a:t>依据</a:t>
            </a:r>
            <a:r>
              <a:rPr lang="en-US" altLang="zh-CN" sz="2800" dirty="0"/>
              <a:t>《</a:t>
            </a:r>
            <a:r>
              <a:rPr lang="zh-CN" altLang="en-US" sz="2800" dirty="0"/>
              <a:t>公共服务设施调查技术规范</a:t>
            </a:r>
            <a:r>
              <a:rPr lang="en-US" altLang="zh-CN" sz="2800" dirty="0"/>
              <a:t>》</a:t>
            </a:r>
            <a:r>
              <a:rPr lang="zh-CN" altLang="en-US" sz="2800" dirty="0"/>
              <a:t>，利用全国灾害综合风险调查软件，完成调查工作，发现清查遗漏的对象应及时补充。</a:t>
            </a:r>
            <a:endParaRPr lang="en-US" altLang="zh-CN" sz="2800" dirty="0"/>
          </a:p>
          <a:p>
            <a:r>
              <a:rPr lang="zh-CN" altLang="en-US" sz="2800" dirty="0">
                <a:solidFill>
                  <a:srgbClr val="0070C0"/>
                </a:solidFill>
              </a:rPr>
              <a:t>首先，基于各部门掌握的数据，在内业优先完成空间数据的核查修改、补充标绘和疑问标记，然后通过</a:t>
            </a:r>
            <a:r>
              <a:rPr lang="en-US" altLang="zh-CN" sz="2800" dirty="0">
                <a:solidFill>
                  <a:srgbClr val="0070C0"/>
                </a:solidFill>
              </a:rPr>
              <a:t>PC</a:t>
            </a:r>
            <a:r>
              <a:rPr lang="zh-CN" altLang="en-US" sz="2800" dirty="0">
                <a:solidFill>
                  <a:srgbClr val="0070C0"/>
                </a:solidFill>
              </a:rPr>
              <a:t>端导入或</a:t>
            </a:r>
            <a:r>
              <a:rPr lang="en-US" altLang="zh-CN" sz="2800" dirty="0">
                <a:solidFill>
                  <a:srgbClr val="0070C0"/>
                </a:solidFill>
              </a:rPr>
              <a:t>APP</a:t>
            </a:r>
            <a:r>
              <a:rPr lang="zh-CN" altLang="en-US" sz="2800" dirty="0">
                <a:solidFill>
                  <a:srgbClr val="0070C0"/>
                </a:solidFill>
              </a:rPr>
              <a:t>移动端逐个录入等方式，</a:t>
            </a:r>
            <a:r>
              <a:rPr lang="zh-CN" altLang="en-US" sz="2800" dirty="0">
                <a:solidFill>
                  <a:srgbClr val="00B050"/>
                </a:solidFill>
              </a:rPr>
              <a:t>录入需要的属性指标信息</a:t>
            </a:r>
            <a:r>
              <a:rPr lang="zh-CN" altLang="en-US" sz="2800" dirty="0">
                <a:solidFill>
                  <a:srgbClr val="0070C0"/>
                </a:solidFill>
              </a:rPr>
              <a:t>；</a:t>
            </a:r>
            <a:endParaRPr lang="en-US" altLang="zh-CN" sz="2800" dirty="0">
              <a:solidFill>
                <a:srgbClr val="0070C0"/>
              </a:solidFill>
            </a:endParaRPr>
          </a:p>
          <a:p>
            <a:r>
              <a:rPr lang="zh-CN" altLang="en-US" sz="2800" dirty="0">
                <a:solidFill>
                  <a:srgbClr val="0070C0"/>
                </a:solidFill>
              </a:rPr>
              <a:t>其次，对于缺失字段信息，结合信息采集系统进行实地调查填报。</a:t>
            </a:r>
          </a:p>
        </p:txBody>
      </p:sp>
    </p:spTree>
    <p:extLst>
      <p:ext uri="{BB962C8B-B14F-4D97-AF65-F5344CB8AC3E}">
        <p14:creationId xmlns:p14="http://schemas.microsoft.com/office/powerpoint/2010/main" val="334675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1603" y="697117"/>
            <a:ext cx="11597489" cy="2677656"/>
          </a:xfrm>
          <a:prstGeom prst="rect">
            <a:avLst/>
          </a:prstGeom>
          <a:noFill/>
        </p:spPr>
        <p:txBody>
          <a:bodyPr wrap="square" rtlCol="0">
            <a:spAutoFit/>
          </a:bodyPr>
          <a:lstStyle/>
          <a:p>
            <a:r>
              <a:rPr lang="en-US" altLang="zh-CN" sz="2800" b="1" dirty="0"/>
              <a:t>            </a:t>
            </a:r>
            <a:r>
              <a:rPr lang="zh-CN" altLang="zh-CN" sz="2800" b="1" dirty="0"/>
              <a:t>（</a:t>
            </a:r>
            <a:r>
              <a:rPr lang="en-US" altLang="zh-CN" sz="2800" b="1" dirty="0"/>
              <a:t>5</a:t>
            </a:r>
            <a:r>
              <a:rPr lang="zh-CN" altLang="zh-CN" sz="2800" b="1" dirty="0"/>
              <a:t>）质量审核上报</a:t>
            </a:r>
            <a:endParaRPr lang="en-US" altLang="zh-CN" sz="2800" b="1" dirty="0"/>
          </a:p>
          <a:p>
            <a:endParaRPr lang="zh-CN" altLang="zh-CN" sz="2800" dirty="0"/>
          </a:p>
          <a:p>
            <a:r>
              <a:rPr lang="zh-CN" altLang="zh-CN" sz="2800" dirty="0"/>
              <a:t>按照</a:t>
            </a:r>
            <a:r>
              <a:rPr lang="en-US" altLang="zh-CN" sz="2800" dirty="0"/>
              <a:t>“</a:t>
            </a:r>
            <a:r>
              <a:rPr lang="zh-CN" altLang="zh-CN" sz="2800" dirty="0"/>
              <a:t>自下而上</a:t>
            </a:r>
            <a:r>
              <a:rPr lang="en-US" altLang="zh-CN" sz="2800" dirty="0"/>
              <a:t>”</a:t>
            </a:r>
            <a:r>
              <a:rPr lang="zh-CN" altLang="zh-CN" sz="2800" dirty="0"/>
              <a:t>的流程，</a:t>
            </a:r>
            <a:r>
              <a:rPr lang="zh-CN" altLang="en-US" sz="2800" dirty="0"/>
              <a:t>各</a:t>
            </a:r>
            <a:r>
              <a:rPr lang="zh-CN" altLang="zh-CN" sz="2800" dirty="0"/>
              <a:t>级应急管理部门组织各参与部门负责相应信息的质量核查，保证数据的真实性、完整性和规范性。</a:t>
            </a:r>
            <a:endParaRPr lang="en-US" altLang="zh-CN" sz="2800" dirty="0"/>
          </a:p>
          <a:p>
            <a:endParaRPr lang="en-US" altLang="zh-CN" sz="2800" dirty="0"/>
          </a:p>
          <a:p>
            <a:r>
              <a:rPr lang="zh-CN" altLang="zh-CN" sz="2800" dirty="0"/>
              <a:t>县应急管理部门要组织乡镇（街道）、村（社区）参与质量审核工作。</a:t>
            </a:r>
            <a:endParaRPr lang="zh-CN" altLang="en-US" sz="2800" dirty="0">
              <a:solidFill>
                <a:srgbClr val="0070C0"/>
              </a:solidFill>
            </a:endParaRPr>
          </a:p>
        </p:txBody>
      </p:sp>
    </p:spTree>
    <p:extLst>
      <p:ext uri="{BB962C8B-B14F-4D97-AF65-F5344CB8AC3E}">
        <p14:creationId xmlns:p14="http://schemas.microsoft.com/office/powerpoint/2010/main" val="430766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1604" y="697117"/>
            <a:ext cx="11407366" cy="4832092"/>
          </a:xfrm>
          <a:prstGeom prst="rect">
            <a:avLst/>
          </a:prstGeom>
          <a:noFill/>
        </p:spPr>
        <p:txBody>
          <a:bodyPr wrap="square" rtlCol="0">
            <a:spAutoFit/>
          </a:bodyPr>
          <a:lstStyle/>
          <a:p>
            <a:r>
              <a:rPr lang="en-US" altLang="zh-CN" sz="2800" b="1" dirty="0"/>
              <a:t>            </a:t>
            </a:r>
          </a:p>
          <a:p>
            <a:endParaRPr lang="en-US" altLang="zh-CN" sz="2800" b="1" dirty="0"/>
          </a:p>
          <a:p>
            <a:r>
              <a:rPr lang="en-US" altLang="zh-CN" sz="2800" b="1" dirty="0"/>
              <a:t>3.4.5 </a:t>
            </a:r>
            <a:r>
              <a:rPr lang="zh-CN" altLang="en-US" sz="2800" b="1" dirty="0"/>
              <a:t>数据质量控制</a:t>
            </a:r>
          </a:p>
          <a:p>
            <a:r>
              <a:rPr lang="zh-CN" altLang="en-US" sz="2800" dirty="0"/>
              <a:t>具体按照</a:t>
            </a:r>
            <a:r>
              <a:rPr lang="en-US" altLang="zh-CN" sz="2800" dirty="0"/>
              <a:t>《</a:t>
            </a:r>
            <a:r>
              <a:rPr lang="zh-CN" altLang="en-US" sz="2800" dirty="0"/>
              <a:t>应急管理系统调查成果质检核查技术细则</a:t>
            </a:r>
            <a:r>
              <a:rPr lang="en-US" altLang="zh-CN" sz="2800" dirty="0"/>
              <a:t>》</a:t>
            </a:r>
            <a:r>
              <a:rPr lang="zh-CN" altLang="en-US" sz="2800" dirty="0"/>
              <a:t>执行。</a:t>
            </a:r>
            <a:endParaRPr lang="en-US" altLang="zh-CN" sz="2800" dirty="0"/>
          </a:p>
          <a:p>
            <a:endParaRPr lang="zh-CN" altLang="en-US" sz="2800" dirty="0"/>
          </a:p>
          <a:p>
            <a:r>
              <a:rPr lang="en-US" altLang="zh-CN" sz="2800" b="1" dirty="0"/>
              <a:t>3.4.6 </a:t>
            </a:r>
            <a:r>
              <a:rPr lang="zh-CN" altLang="en-US" sz="2800" b="1" dirty="0"/>
              <a:t>成果</a:t>
            </a:r>
          </a:p>
          <a:p>
            <a:r>
              <a:rPr lang="zh-CN" altLang="en-US" sz="2800" b="1" dirty="0"/>
              <a:t>数据成果</a:t>
            </a:r>
          </a:p>
          <a:p>
            <a:r>
              <a:rPr lang="zh-CN" altLang="en-US" sz="2800" dirty="0"/>
              <a:t>省、市、县三级公共服务系统承灾体</a:t>
            </a:r>
            <a:r>
              <a:rPr lang="zh-CN" altLang="en-US" sz="2800" dirty="0">
                <a:solidFill>
                  <a:srgbClr val="0070C0"/>
                </a:solidFill>
              </a:rPr>
              <a:t>数据库</a:t>
            </a:r>
            <a:r>
              <a:rPr lang="zh-CN" altLang="en-US" sz="2800" dirty="0"/>
              <a:t>。</a:t>
            </a:r>
          </a:p>
          <a:p>
            <a:r>
              <a:rPr lang="zh-CN" altLang="en-US" sz="2800" b="1" dirty="0"/>
              <a:t>文字报告成果</a:t>
            </a:r>
          </a:p>
          <a:p>
            <a:r>
              <a:rPr lang="zh-CN" altLang="en-US" sz="2800" dirty="0"/>
              <a:t>（</a:t>
            </a:r>
            <a:r>
              <a:rPr lang="en-US" altLang="zh-CN" sz="2800" dirty="0"/>
              <a:t>1</a:t>
            </a:r>
            <a:r>
              <a:rPr lang="zh-CN" altLang="en-US" sz="2800" dirty="0"/>
              <a:t>）省、市、县三级公共服务系统</a:t>
            </a:r>
            <a:r>
              <a:rPr lang="zh-CN" altLang="en-US" sz="2800" dirty="0">
                <a:solidFill>
                  <a:srgbClr val="0070C0"/>
                </a:solidFill>
              </a:rPr>
              <a:t>调查工作报告</a:t>
            </a:r>
            <a:r>
              <a:rPr lang="zh-CN" altLang="en-US" sz="2800" dirty="0"/>
              <a:t>；</a:t>
            </a:r>
          </a:p>
          <a:p>
            <a:r>
              <a:rPr lang="zh-CN" altLang="en-US" sz="2800" dirty="0"/>
              <a:t>（</a:t>
            </a:r>
            <a:r>
              <a:rPr lang="en-US" altLang="zh-CN" sz="2800" dirty="0"/>
              <a:t>2</a:t>
            </a:r>
            <a:r>
              <a:rPr lang="zh-CN" altLang="en-US" sz="2800" dirty="0"/>
              <a:t>）省、市、县三级公共服务系统调查</a:t>
            </a:r>
            <a:r>
              <a:rPr lang="zh-CN" altLang="en-US" sz="2800" dirty="0">
                <a:solidFill>
                  <a:srgbClr val="0070C0"/>
                </a:solidFill>
              </a:rPr>
              <a:t>成果分析报告</a:t>
            </a:r>
            <a:r>
              <a:rPr lang="zh-CN" altLang="en-US" sz="2800" dirty="0"/>
              <a:t>。</a:t>
            </a:r>
          </a:p>
        </p:txBody>
      </p:sp>
    </p:spTree>
    <p:extLst>
      <p:ext uri="{BB962C8B-B14F-4D97-AF65-F5344CB8AC3E}">
        <p14:creationId xmlns:p14="http://schemas.microsoft.com/office/powerpoint/2010/main" val="4099132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矩形 77"/>
          <p:cNvSpPr/>
          <p:nvPr/>
        </p:nvSpPr>
        <p:spPr>
          <a:xfrm>
            <a:off x="3358878" y="946427"/>
            <a:ext cx="4119076" cy="423545"/>
          </a:xfrm>
          <a:prstGeom prst="rect">
            <a:avLst/>
          </a:prstGeom>
        </p:spPr>
        <p:txBody>
          <a:bodyPr wrap="square">
            <a:spAutoFit/>
            <a:scene3d>
              <a:camera prst="orthographicFront"/>
              <a:lightRig rig="threePt" dir="t"/>
            </a:scene3d>
            <a:sp3d contourW="12700"/>
          </a:bodyPr>
          <a:lstStyle/>
          <a:p>
            <a:pPr>
              <a:lnSpc>
                <a:spcPct val="120000"/>
              </a:lnSpc>
            </a:pPr>
            <a:endParaRPr lang="zh-CN" altLang="en-US" dirty="0">
              <a:solidFill>
                <a:srgbClr val="012B3D"/>
              </a:solidFill>
              <a:cs typeface="+mn-ea"/>
              <a:sym typeface="+mn-lt"/>
            </a:endParaRPr>
          </a:p>
        </p:txBody>
      </p:sp>
      <p:sp>
        <p:nvSpPr>
          <p:cNvPr id="83" name="文本框 82"/>
          <p:cNvSpPr txBox="1"/>
          <p:nvPr/>
        </p:nvSpPr>
        <p:spPr>
          <a:xfrm>
            <a:off x="2378106" y="467248"/>
            <a:ext cx="8520281" cy="861774"/>
          </a:xfrm>
          <a:prstGeom prst="rect">
            <a:avLst/>
          </a:prstGeom>
          <a:noFill/>
        </p:spPr>
        <p:txBody>
          <a:bodyPr wrap="none" rtlCol="0">
            <a:spAutoFit/>
            <a:scene3d>
              <a:camera prst="orthographicFront"/>
              <a:lightRig rig="threePt" dir="t"/>
            </a:scene3d>
            <a:sp3d contourW="12700"/>
          </a:bodyPr>
          <a:lstStyle/>
          <a:p>
            <a:r>
              <a:rPr lang="zh-CN" altLang="en-US" sz="5000" b="1" dirty="0">
                <a:solidFill>
                  <a:srgbClr val="0070C0"/>
                </a:solidFill>
                <a:cs typeface="+mn-ea"/>
                <a:sym typeface="+mn-lt"/>
              </a:rPr>
              <a:t>一、</a:t>
            </a:r>
            <a:r>
              <a:rPr lang="en-US" altLang="zh-CN" sz="5000" b="1" dirty="0" err="1">
                <a:solidFill>
                  <a:srgbClr val="0070C0"/>
                </a:solidFill>
                <a:cs typeface="+mn-ea"/>
                <a:sym typeface="+mn-lt"/>
              </a:rPr>
              <a:t>为何</a:t>
            </a:r>
            <a:r>
              <a:rPr lang="zh-CN" altLang="en-US" sz="5000" b="1" dirty="0">
                <a:solidFill>
                  <a:srgbClr val="0070C0"/>
                </a:solidFill>
                <a:cs typeface="+mn-ea"/>
                <a:sym typeface="+mn-lt"/>
              </a:rPr>
              <a:t>要学习</a:t>
            </a:r>
            <a:r>
              <a:rPr lang="en-US" altLang="zh-CN" sz="5000" b="1" dirty="0">
                <a:solidFill>
                  <a:srgbClr val="0070C0"/>
                </a:solidFill>
                <a:cs typeface="+mn-ea"/>
                <a:sym typeface="+mn-lt"/>
              </a:rPr>
              <a:t>《</a:t>
            </a:r>
            <a:r>
              <a:rPr lang="zh-CN" altLang="en-US" sz="5000" b="1" dirty="0">
                <a:solidFill>
                  <a:srgbClr val="0070C0"/>
                </a:solidFill>
                <a:cs typeface="+mn-ea"/>
                <a:sym typeface="+mn-lt"/>
              </a:rPr>
              <a:t>实施方案</a:t>
            </a:r>
            <a:r>
              <a:rPr lang="en-US" altLang="zh-CN" sz="5000" b="1" dirty="0">
                <a:solidFill>
                  <a:srgbClr val="0070C0"/>
                </a:solidFill>
                <a:cs typeface="+mn-ea"/>
                <a:sym typeface="+mn-lt"/>
              </a:rPr>
              <a:t>》</a:t>
            </a:r>
          </a:p>
        </p:txBody>
      </p:sp>
      <p:sp>
        <p:nvSpPr>
          <p:cNvPr id="4" name="文本框 3"/>
          <p:cNvSpPr txBox="1"/>
          <p:nvPr/>
        </p:nvSpPr>
        <p:spPr>
          <a:xfrm>
            <a:off x="724278" y="2149845"/>
            <a:ext cx="10411484" cy="1323439"/>
          </a:xfrm>
          <a:prstGeom prst="rect">
            <a:avLst/>
          </a:prstGeom>
          <a:noFill/>
        </p:spPr>
        <p:txBody>
          <a:bodyPr wrap="square" rtlCol="0">
            <a:spAutoFit/>
          </a:bodyPr>
          <a:lstStyle/>
          <a:p>
            <a:r>
              <a:rPr lang="zh-CN" altLang="en-US" sz="4000" dirty="0">
                <a:solidFill>
                  <a:srgbClr val="0070C0"/>
                </a:solidFill>
              </a:rPr>
              <a:t>普查任务重、难、急（</a:t>
            </a:r>
            <a:r>
              <a:rPr lang="en-US" altLang="zh-CN" sz="4000" dirty="0">
                <a:solidFill>
                  <a:srgbClr val="FF0000"/>
                </a:solidFill>
              </a:rPr>
              <a:t>10</a:t>
            </a:r>
            <a:r>
              <a:rPr lang="zh-CN" altLang="en-US" sz="4000" dirty="0">
                <a:solidFill>
                  <a:srgbClr val="FF0000"/>
                </a:solidFill>
              </a:rPr>
              <a:t>月份</a:t>
            </a:r>
            <a:r>
              <a:rPr lang="zh-CN" altLang="en-US" sz="4000" dirty="0">
                <a:solidFill>
                  <a:srgbClr val="0070C0"/>
                </a:solidFill>
              </a:rPr>
              <a:t>）</a:t>
            </a:r>
            <a:r>
              <a:rPr lang="en-US" altLang="zh-CN" sz="4000" dirty="0">
                <a:solidFill>
                  <a:srgbClr val="0070C0"/>
                </a:solidFill>
              </a:rPr>
              <a:t>——《</a:t>
            </a:r>
            <a:r>
              <a:rPr lang="zh-CN" altLang="en-US" sz="4000" dirty="0">
                <a:solidFill>
                  <a:srgbClr val="0070C0"/>
                </a:solidFill>
              </a:rPr>
              <a:t>实施方案</a:t>
            </a:r>
            <a:r>
              <a:rPr lang="en-US" altLang="zh-CN" sz="4000" dirty="0">
                <a:solidFill>
                  <a:srgbClr val="0070C0"/>
                </a:solidFill>
              </a:rPr>
              <a:t>》</a:t>
            </a:r>
            <a:r>
              <a:rPr lang="zh-CN" altLang="en-US" sz="4000" dirty="0">
                <a:solidFill>
                  <a:srgbClr val="0070C0"/>
                </a:solidFill>
              </a:rPr>
              <a:t>内容具有权威性和指导性。</a:t>
            </a:r>
          </a:p>
        </p:txBody>
      </p:sp>
      <p:sp>
        <p:nvSpPr>
          <p:cNvPr id="5" name="文本框 4"/>
          <p:cNvSpPr txBox="1"/>
          <p:nvPr/>
        </p:nvSpPr>
        <p:spPr>
          <a:xfrm>
            <a:off x="724278" y="3781642"/>
            <a:ext cx="10999960" cy="1323439"/>
          </a:xfrm>
          <a:prstGeom prst="rect">
            <a:avLst/>
          </a:prstGeom>
          <a:noFill/>
        </p:spPr>
        <p:txBody>
          <a:bodyPr wrap="square" rtlCol="0">
            <a:spAutoFit/>
          </a:bodyPr>
          <a:lstStyle/>
          <a:p>
            <a:r>
              <a:rPr lang="zh-CN" altLang="en-US" sz="4000" dirty="0">
                <a:solidFill>
                  <a:srgbClr val="0070C0"/>
                </a:solidFill>
              </a:rPr>
              <a:t>编制</a:t>
            </a:r>
            <a:r>
              <a:rPr lang="en-US" altLang="zh-CN" sz="4000" dirty="0">
                <a:solidFill>
                  <a:srgbClr val="00B050"/>
                </a:solidFill>
              </a:rPr>
              <a:t>《</a:t>
            </a:r>
            <a:r>
              <a:rPr lang="zh-CN" altLang="en-US" sz="4000" dirty="0">
                <a:solidFill>
                  <a:srgbClr val="00B050"/>
                </a:solidFill>
              </a:rPr>
              <a:t>落实方案</a:t>
            </a:r>
            <a:r>
              <a:rPr lang="en-US" altLang="zh-CN" sz="4000" dirty="0">
                <a:solidFill>
                  <a:srgbClr val="00B050"/>
                </a:solidFill>
              </a:rPr>
              <a:t>》</a:t>
            </a:r>
            <a:r>
              <a:rPr lang="zh-CN" altLang="en-US" sz="4000" dirty="0">
                <a:solidFill>
                  <a:srgbClr val="00B050"/>
                </a:solidFill>
              </a:rPr>
              <a:t>和</a:t>
            </a:r>
            <a:r>
              <a:rPr lang="en-US" altLang="zh-CN" sz="4000" dirty="0">
                <a:solidFill>
                  <a:srgbClr val="00B050"/>
                </a:solidFill>
              </a:rPr>
              <a:t>《</a:t>
            </a:r>
            <a:r>
              <a:rPr lang="zh-CN" altLang="en-US" sz="4000" dirty="0">
                <a:solidFill>
                  <a:srgbClr val="00B050"/>
                </a:solidFill>
              </a:rPr>
              <a:t>实施细则</a:t>
            </a:r>
            <a:r>
              <a:rPr lang="en-US" altLang="zh-CN" sz="4000" dirty="0">
                <a:solidFill>
                  <a:srgbClr val="00B050"/>
                </a:solidFill>
              </a:rPr>
              <a:t>》</a:t>
            </a:r>
            <a:r>
              <a:rPr lang="en-US" altLang="zh-CN" sz="4000" dirty="0">
                <a:solidFill>
                  <a:srgbClr val="0070C0"/>
                </a:solidFill>
              </a:rPr>
              <a:t>——《</a:t>
            </a:r>
            <a:r>
              <a:rPr lang="zh-CN" altLang="en-US" sz="4000" dirty="0">
                <a:solidFill>
                  <a:srgbClr val="0070C0"/>
                </a:solidFill>
              </a:rPr>
              <a:t>实施方案</a:t>
            </a:r>
            <a:r>
              <a:rPr lang="en-US" altLang="zh-CN" sz="4000" dirty="0">
                <a:solidFill>
                  <a:srgbClr val="0070C0"/>
                </a:solidFill>
              </a:rPr>
              <a:t>》</a:t>
            </a:r>
            <a:r>
              <a:rPr lang="zh-CN" altLang="en-US" sz="4000" dirty="0">
                <a:solidFill>
                  <a:srgbClr val="0070C0"/>
                </a:solidFill>
              </a:rPr>
              <a:t>的</a:t>
            </a:r>
            <a:r>
              <a:rPr lang="zh-CN" altLang="en-US" sz="4000" dirty="0">
                <a:solidFill>
                  <a:srgbClr val="FF0000"/>
                </a:solidFill>
              </a:rPr>
              <a:t>编制方法</a:t>
            </a:r>
            <a:r>
              <a:rPr lang="zh-CN" altLang="en-US" sz="4000" dirty="0">
                <a:solidFill>
                  <a:srgbClr val="0070C0"/>
                </a:solidFill>
              </a:rPr>
              <a:t>和</a:t>
            </a:r>
            <a:r>
              <a:rPr lang="zh-CN" altLang="en-US" sz="4000" dirty="0">
                <a:solidFill>
                  <a:srgbClr val="FF0000"/>
                </a:solidFill>
              </a:rPr>
              <a:t>结构形式</a:t>
            </a:r>
            <a:r>
              <a:rPr lang="zh-CN" altLang="en-US" sz="4000" dirty="0">
                <a:solidFill>
                  <a:srgbClr val="0070C0"/>
                </a:solidFill>
              </a:rPr>
              <a:t>具有可借鉴性。</a:t>
            </a: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4978" y="606583"/>
            <a:ext cx="11407366" cy="4601260"/>
          </a:xfrm>
          <a:prstGeom prst="rect">
            <a:avLst/>
          </a:prstGeom>
          <a:noFill/>
        </p:spPr>
        <p:txBody>
          <a:bodyPr wrap="square" rtlCol="0">
            <a:spAutoFit/>
          </a:bodyPr>
          <a:lstStyle/>
          <a:p>
            <a:r>
              <a:rPr lang="en-US" altLang="zh-CN" sz="2800" b="1" dirty="0"/>
              <a:t>            3.5 </a:t>
            </a:r>
            <a:r>
              <a:rPr lang="zh-CN" altLang="en-US" sz="2800" b="1" dirty="0"/>
              <a:t>危险化学品、煤矿和非煤矿山等</a:t>
            </a:r>
            <a:r>
              <a:rPr lang="zh-CN" altLang="en-US" sz="2800" b="1" dirty="0">
                <a:solidFill>
                  <a:srgbClr val="FF0000"/>
                </a:solidFill>
              </a:rPr>
              <a:t>重点企业</a:t>
            </a:r>
            <a:r>
              <a:rPr lang="zh-CN" altLang="en-US" sz="2800" b="1" dirty="0"/>
              <a:t>调查</a:t>
            </a:r>
            <a:endParaRPr lang="en-US" altLang="zh-CN" sz="2800" b="1" dirty="0"/>
          </a:p>
          <a:p>
            <a:r>
              <a:rPr lang="en-US" altLang="zh-CN" sz="2800" b="1" dirty="0"/>
              <a:t>             </a:t>
            </a:r>
          </a:p>
          <a:p>
            <a:r>
              <a:rPr lang="en-US" altLang="zh-CN" sz="2800" b="1" dirty="0"/>
              <a:t>3.5.1 </a:t>
            </a:r>
            <a:r>
              <a:rPr lang="zh-CN" altLang="en-US" sz="2800" b="1" dirty="0"/>
              <a:t>调查范围</a:t>
            </a:r>
          </a:p>
          <a:p>
            <a:r>
              <a:rPr lang="zh-CN" altLang="en-US" sz="2800" dirty="0"/>
              <a:t>（</a:t>
            </a:r>
            <a:r>
              <a:rPr lang="en-US" altLang="zh-CN" sz="2800" dirty="0"/>
              <a:t>1</a:t>
            </a:r>
            <a:r>
              <a:rPr lang="zh-CN" altLang="en-US" sz="2800" dirty="0"/>
              <a:t>）危险化学品企业：</a:t>
            </a:r>
            <a:endParaRPr lang="en-US" altLang="zh-CN" sz="2800" dirty="0"/>
          </a:p>
          <a:p>
            <a:r>
              <a:rPr lang="zh-CN" altLang="en-US" sz="2500" dirty="0">
                <a:solidFill>
                  <a:srgbClr val="0070C0"/>
                </a:solidFill>
              </a:rPr>
              <a:t>          处于化工园区内的所有危险化学品企业及所在园区相关情况；</a:t>
            </a:r>
            <a:endParaRPr lang="en-US" altLang="zh-CN" sz="2500" dirty="0">
              <a:solidFill>
                <a:srgbClr val="0070C0"/>
              </a:solidFill>
            </a:endParaRPr>
          </a:p>
          <a:p>
            <a:r>
              <a:rPr lang="zh-CN" altLang="en-US" sz="2500" dirty="0">
                <a:solidFill>
                  <a:srgbClr val="0070C0"/>
                </a:solidFill>
              </a:rPr>
              <a:t>          未处于化工园区的危险化学品企业（含加油加气站）。</a:t>
            </a:r>
          </a:p>
          <a:p>
            <a:r>
              <a:rPr lang="zh-CN" altLang="en-US" sz="2800" dirty="0"/>
              <a:t>（</a:t>
            </a:r>
            <a:r>
              <a:rPr lang="en-US" altLang="zh-CN" sz="2800" dirty="0"/>
              <a:t>2</a:t>
            </a:r>
            <a:r>
              <a:rPr lang="zh-CN" altLang="en-US" sz="2800" dirty="0"/>
              <a:t>）煤矿：</a:t>
            </a:r>
            <a:r>
              <a:rPr lang="zh-CN" altLang="en-US" sz="2500" dirty="0">
                <a:solidFill>
                  <a:srgbClr val="0070C0"/>
                </a:solidFill>
              </a:rPr>
              <a:t>省、市、县行政区管辖范围内依法开办和生产经营的煤矿（企业）。</a:t>
            </a:r>
          </a:p>
          <a:p>
            <a:r>
              <a:rPr lang="zh-CN" altLang="en-US" sz="2800" dirty="0"/>
              <a:t>（</a:t>
            </a:r>
            <a:r>
              <a:rPr lang="en-US" altLang="zh-CN" sz="2800" dirty="0"/>
              <a:t>3</a:t>
            </a:r>
            <a:r>
              <a:rPr lang="zh-CN" altLang="en-US" sz="2800" dirty="0"/>
              <a:t>）非煤矿山：</a:t>
            </a:r>
            <a:r>
              <a:rPr lang="zh-CN" altLang="en-US" sz="2500" dirty="0">
                <a:solidFill>
                  <a:srgbClr val="0070C0"/>
                </a:solidFill>
              </a:rPr>
              <a:t>采矿许可证有效期内的</a:t>
            </a:r>
            <a:endParaRPr lang="en-US" altLang="zh-CN" sz="2500" dirty="0">
              <a:solidFill>
                <a:srgbClr val="0070C0"/>
              </a:solidFill>
            </a:endParaRPr>
          </a:p>
          <a:p>
            <a:r>
              <a:rPr lang="zh-CN" altLang="en-US" sz="2500" dirty="0">
                <a:solidFill>
                  <a:srgbClr val="0070C0"/>
                </a:solidFill>
              </a:rPr>
              <a:t>                              金属非金属地下矿山</a:t>
            </a:r>
            <a:endParaRPr lang="en-US" altLang="zh-CN" sz="2500" dirty="0">
              <a:solidFill>
                <a:srgbClr val="0070C0"/>
              </a:solidFill>
            </a:endParaRPr>
          </a:p>
          <a:p>
            <a:r>
              <a:rPr lang="zh-CN" altLang="en-US" sz="2500" dirty="0">
                <a:solidFill>
                  <a:srgbClr val="0070C0"/>
                </a:solidFill>
              </a:rPr>
              <a:t>                              金属非金属露天矿山</a:t>
            </a:r>
            <a:endParaRPr lang="en-US" altLang="zh-CN" sz="2500" dirty="0">
              <a:solidFill>
                <a:srgbClr val="0070C0"/>
              </a:solidFill>
            </a:endParaRPr>
          </a:p>
          <a:p>
            <a:r>
              <a:rPr lang="en-US" altLang="zh-CN" sz="2500" dirty="0">
                <a:solidFill>
                  <a:srgbClr val="0070C0"/>
                </a:solidFill>
              </a:rPr>
              <a:t>                              </a:t>
            </a:r>
            <a:r>
              <a:rPr lang="zh-CN" altLang="en-US" sz="2500" dirty="0">
                <a:solidFill>
                  <a:srgbClr val="0070C0"/>
                </a:solidFill>
              </a:rPr>
              <a:t>尾矿库</a:t>
            </a:r>
          </a:p>
        </p:txBody>
      </p:sp>
    </p:spTree>
    <p:extLst>
      <p:ext uri="{BB962C8B-B14F-4D97-AF65-F5344CB8AC3E}">
        <p14:creationId xmlns:p14="http://schemas.microsoft.com/office/powerpoint/2010/main" val="3934227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4978" y="606583"/>
            <a:ext cx="11407366" cy="6093976"/>
          </a:xfrm>
          <a:prstGeom prst="rect">
            <a:avLst/>
          </a:prstGeom>
          <a:noFill/>
        </p:spPr>
        <p:txBody>
          <a:bodyPr wrap="square" rtlCol="0">
            <a:spAutoFit/>
          </a:bodyPr>
          <a:lstStyle/>
          <a:p>
            <a:r>
              <a:rPr lang="en-US" altLang="zh-CN" sz="2800" b="1" dirty="0"/>
              <a:t>            3.5.2 </a:t>
            </a:r>
            <a:r>
              <a:rPr lang="zh-CN" altLang="en-US" sz="2800" b="1" dirty="0"/>
              <a:t>调查内容</a:t>
            </a:r>
            <a:endParaRPr lang="en-US" altLang="zh-CN" sz="2800" b="1" dirty="0"/>
          </a:p>
          <a:p>
            <a:endParaRPr lang="zh-CN" altLang="en-US" sz="2800" b="1" dirty="0"/>
          </a:p>
          <a:p>
            <a:r>
              <a:rPr lang="en-US" altLang="zh-CN" sz="2800" b="1" dirty="0"/>
              <a:t>1. </a:t>
            </a:r>
            <a:r>
              <a:rPr lang="zh-CN" altLang="en-US" sz="2800" b="1" dirty="0"/>
              <a:t>危险化学品企业调查</a:t>
            </a:r>
          </a:p>
          <a:p>
            <a:r>
              <a:rPr lang="zh-CN" altLang="en-US" sz="2500" dirty="0">
                <a:solidFill>
                  <a:srgbClr val="0070C0"/>
                </a:solidFill>
              </a:rPr>
              <a:t>（</a:t>
            </a:r>
            <a:r>
              <a:rPr lang="en-US" altLang="zh-CN" sz="2500" dirty="0">
                <a:solidFill>
                  <a:srgbClr val="0070C0"/>
                </a:solidFill>
              </a:rPr>
              <a:t>1</a:t>
            </a:r>
            <a:r>
              <a:rPr lang="zh-CN" altLang="en-US" sz="2500" dirty="0">
                <a:solidFill>
                  <a:srgbClr val="0070C0"/>
                </a:solidFill>
              </a:rPr>
              <a:t>）化工园区：调查地理空间分布、设防水平、应急保障能力等信息；</a:t>
            </a:r>
          </a:p>
          <a:p>
            <a:r>
              <a:rPr lang="zh-CN" altLang="en-US" sz="2500" dirty="0">
                <a:solidFill>
                  <a:srgbClr val="0070C0"/>
                </a:solidFill>
              </a:rPr>
              <a:t>（</a:t>
            </a:r>
            <a:r>
              <a:rPr lang="en-US" altLang="zh-CN" sz="2500" dirty="0">
                <a:solidFill>
                  <a:srgbClr val="0070C0"/>
                </a:solidFill>
              </a:rPr>
              <a:t>2</a:t>
            </a:r>
            <a:r>
              <a:rPr lang="zh-CN" altLang="en-US" sz="2500" dirty="0">
                <a:solidFill>
                  <a:srgbClr val="0070C0"/>
                </a:solidFill>
              </a:rPr>
              <a:t>）危险化学品企业：更新调查基础信息，补充调查地理空间分布、设防水平、</a:t>
            </a:r>
            <a:endParaRPr lang="en-US" altLang="zh-CN" sz="2500" dirty="0">
              <a:solidFill>
                <a:srgbClr val="0070C0"/>
              </a:solidFill>
            </a:endParaRPr>
          </a:p>
          <a:p>
            <a:r>
              <a:rPr lang="en-US" altLang="zh-CN" sz="2500" dirty="0">
                <a:solidFill>
                  <a:srgbClr val="0070C0"/>
                </a:solidFill>
              </a:rPr>
              <a:t>         </a:t>
            </a:r>
            <a:r>
              <a:rPr lang="zh-CN" altLang="en-US" sz="2500" dirty="0">
                <a:solidFill>
                  <a:srgbClr val="0070C0"/>
                </a:solidFill>
              </a:rPr>
              <a:t>灾害防御能力、应急保障能力等灾害属性信息。</a:t>
            </a:r>
            <a:endParaRPr lang="en-US" altLang="zh-CN" sz="2500" dirty="0">
              <a:solidFill>
                <a:srgbClr val="0070C0"/>
              </a:solidFill>
            </a:endParaRPr>
          </a:p>
          <a:p>
            <a:r>
              <a:rPr lang="en-US" altLang="zh-CN" sz="2800" b="1" dirty="0"/>
              <a:t>2. </a:t>
            </a:r>
            <a:r>
              <a:rPr lang="zh-CN" altLang="zh-CN" sz="2800" b="1" dirty="0"/>
              <a:t>煤矿调查</a:t>
            </a:r>
            <a:r>
              <a:rPr lang="zh-CN" altLang="en-US" sz="2800" b="1" dirty="0"/>
              <a:t>（与评估）</a:t>
            </a:r>
            <a:endParaRPr lang="zh-CN" altLang="zh-CN" sz="2800" dirty="0"/>
          </a:p>
          <a:p>
            <a:pPr indent="-720000"/>
            <a:r>
              <a:rPr lang="zh-CN" altLang="en-US" sz="2500" dirty="0">
                <a:solidFill>
                  <a:srgbClr val="0070C0"/>
                </a:solidFill>
              </a:rPr>
              <a:t>调查：</a:t>
            </a:r>
            <a:r>
              <a:rPr lang="en-US" altLang="zh-CN" sz="2500" dirty="0">
                <a:solidFill>
                  <a:srgbClr val="0070C0"/>
                </a:solidFill>
              </a:rPr>
              <a:t>1</a:t>
            </a:r>
            <a:r>
              <a:rPr lang="zh-CN" altLang="en-US" sz="2500" dirty="0">
                <a:solidFill>
                  <a:srgbClr val="0070C0"/>
                </a:solidFill>
              </a:rPr>
              <a:t>）</a:t>
            </a:r>
            <a:r>
              <a:rPr lang="zh-CN" altLang="zh-CN" sz="2500" dirty="0">
                <a:solidFill>
                  <a:srgbClr val="0070C0"/>
                </a:solidFill>
              </a:rPr>
              <a:t>整理已有煤矿基础信息，包括煤矿名称、地理位置、核定产能等</a:t>
            </a:r>
            <a:r>
              <a:rPr lang="zh-CN" altLang="en-US" sz="2500" dirty="0">
                <a:solidFill>
                  <a:srgbClr val="0070C0"/>
                </a:solidFill>
              </a:rPr>
              <a:t>；</a:t>
            </a:r>
            <a:endParaRPr lang="en-US" altLang="zh-CN" sz="2500" dirty="0">
              <a:solidFill>
                <a:srgbClr val="0070C0"/>
              </a:solidFill>
            </a:endParaRPr>
          </a:p>
          <a:p>
            <a:pPr marL="900000"/>
            <a:r>
              <a:rPr lang="en-US" altLang="zh-CN" sz="2500" dirty="0">
                <a:solidFill>
                  <a:srgbClr val="0070C0"/>
                </a:solidFill>
              </a:rPr>
              <a:t>2</a:t>
            </a:r>
            <a:r>
              <a:rPr lang="zh-CN" altLang="en-US" sz="2500" dirty="0">
                <a:solidFill>
                  <a:srgbClr val="0070C0"/>
                </a:solidFill>
              </a:rPr>
              <a:t>）</a:t>
            </a:r>
            <a:r>
              <a:rPr lang="zh-CN" altLang="zh-CN" sz="2500" dirty="0">
                <a:solidFill>
                  <a:srgbClr val="0070C0"/>
                </a:solidFill>
              </a:rPr>
              <a:t>依据《煤矿自然灾害承灾体调查技术规范》，开展自然灾害影响区煤矿地</a:t>
            </a:r>
            <a:r>
              <a:rPr lang="en-US" altLang="zh-CN" sz="2500" dirty="0">
                <a:solidFill>
                  <a:srgbClr val="0070C0"/>
                </a:solidFill>
              </a:rPr>
              <a:t> </a:t>
            </a:r>
            <a:r>
              <a:rPr lang="zh-CN" altLang="zh-CN" sz="2500" dirty="0">
                <a:solidFill>
                  <a:srgbClr val="0070C0"/>
                </a:solidFill>
              </a:rPr>
              <a:t>理信息、空间分布、生产要素、致灾孕灾要素、设防情况、灾害应急救援能力等煤矿承灾体调查与信息采集工作</a:t>
            </a:r>
            <a:r>
              <a:rPr lang="zh-CN" altLang="en-US" sz="2500" dirty="0">
                <a:solidFill>
                  <a:srgbClr val="0070C0"/>
                </a:solidFill>
              </a:rPr>
              <a:t>；</a:t>
            </a:r>
            <a:endParaRPr lang="en-US" altLang="zh-CN" sz="2500" dirty="0">
              <a:solidFill>
                <a:srgbClr val="0070C0"/>
              </a:solidFill>
            </a:endParaRPr>
          </a:p>
          <a:p>
            <a:pPr marL="720000"/>
            <a:r>
              <a:rPr lang="en-US" altLang="zh-CN" sz="2500" dirty="0">
                <a:solidFill>
                  <a:srgbClr val="0070C0"/>
                </a:solidFill>
              </a:rPr>
              <a:t>  3</a:t>
            </a:r>
            <a:r>
              <a:rPr lang="zh-CN" altLang="en-US" sz="2500" dirty="0">
                <a:solidFill>
                  <a:srgbClr val="0070C0"/>
                </a:solidFill>
              </a:rPr>
              <a:t>）</a:t>
            </a:r>
            <a:r>
              <a:rPr lang="zh-CN" altLang="zh-CN" sz="2500" dirty="0">
                <a:solidFill>
                  <a:srgbClr val="0070C0"/>
                </a:solidFill>
              </a:rPr>
              <a:t>对调查成果进行核查，形成自然灾害影响区煤矿企业分布数据库。</a:t>
            </a:r>
          </a:p>
          <a:p>
            <a:pPr indent="-720000"/>
            <a:r>
              <a:rPr lang="zh-CN" altLang="en-US" sz="2500" dirty="0">
                <a:solidFill>
                  <a:srgbClr val="0070C0"/>
                </a:solidFill>
              </a:rPr>
              <a:t>评估：</a:t>
            </a:r>
            <a:r>
              <a:rPr lang="zh-CN" altLang="zh-CN" sz="2500" dirty="0">
                <a:solidFill>
                  <a:srgbClr val="0070C0"/>
                </a:solidFill>
              </a:rPr>
              <a:t>依据《煤矿自然灾害设防达标与致灾危险性评估技术规范》，开展煤矿自</a:t>
            </a:r>
            <a:endParaRPr lang="en-US" altLang="zh-CN" sz="2500" dirty="0">
              <a:solidFill>
                <a:srgbClr val="0070C0"/>
              </a:solidFill>
            </a:endParaRPr>
          </a:p>
          <a:p>
            <a:r>
              <a:rPr lang="en-US" altLang="zh-CN" sz="2500" dirty="0">
                <a:solidFill>
                  <a:srgbClr val="0070C0"/>
                </a:solidFill>
              </a:rPr>
              <a:t>           </a:t>
            </a:r>
            <a:r>
              <a:rPr lang="zh-CN" altLang="zh-CN" sz="2500" dirty="0">
                <a:solidFill>
                  <a:srgbClr val="0070C0"/>
                </a:solidFill>
              </a:rPr>
              <a:t>然灾害设防达标与致灾危险性评估，编制煤矿自然灾害致灾危险性分级图。</a:t>
            </a:r>
          </a:p>
          <a:p>
            <a:endParaRPr lang="zh-CN" altLang="en-US" sz="2800" b="1" dirty="0"/>
          </a:p>
        </p:txBody>
      </p:sp>
    </p:spTree>
    <p:extLst>
      <p:ext uri="{BB962C8B-B14F-4D97-AF65-F5344CB8AC3E}">
        <p14:creationId xmlns:p14="http://schemas.microsoft.com/office/powerpoint/2010/main" val="2503932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4031" y="1113577"/>
            <a:ext cx="11407366" cy="2246769"/>
          </a:xfrm>
          <a:prstGeom prst="rect">
            <a:avLst/>
          </a:prstGeom>
          <a:noFill/>
        </p:spPr>
        <p:txBody>
          <a:bodyPr wrap="square" rtlCol="0">
            <a:spAutoFit/>
          </a:bodyPr>
          <a:lstStyle/>
          <a:p>
            <a:endParaRPr lang="zh-CN" altLang="en-US" sz="2800" b="1" dirty="0"/>
          </a:p>
          <a:p>
            <a:r>
              <a:rPr lang="en-US" altLang="zh-CN" sz="2800" b="1" dirty="0"/>
              <a:t>3. </a:t>
            </a:r>
            <a:r>
              <a:rPr lang="zh-CN" altLang="zh-CN" sz="2800" b="1" dirty="0"/>
              <a:t>非煤矿山调查</a:t>
            </a:r>
            <a:r>
              <a:rPr lang="zh-CN" altLang="en-US" sz="2800" b="1" dirty="0"/>
              <a:t>（与评估）</a:t>
            </a:r>
            <a:endParaRPr lang="zh-CN" altLang="zh-CN" sz="2800" dirty="0"/>
          </a:p>
          <a:p>
            <a:pPr indent="-457200"/>
            <a:r>
              <a:rPr lang="zh-CN" altLang="en-US" sz="2800" dirty="0">
                <a:solidFill>
                  <a:srgbClr val="0070C0"/>
                </a:solidFill>
              </a:rPr>
              <a:t>调查：</a:t>
            </a:r>
            <a:r>
              <a:rPr lang="zh-CN" altLang="zh-CN" sz="2800" dirty="0">
                <a:solidFill>
                  <a:srgbClr val="0070C0"/>
                </a:solidFill>
              </a:rPr>
              <a:t>基础信息、防灾减灾能力等信息</a:t>
            </a:r>
            <a:endParaRPr lang="en-US" altLang="zh-CN" sz="2800" dirty="0">
              <a:solidFill>
                <a:srgbClr val="0070C0"/>
              </a:solidFill>
            </a:endParaRPr>
          </a:p>
          <a:p>
            <a:r>
              <a:rPr lang="zh-CN" altLang="en-US" sz="2800" dirty="0">
                <a:solidFill>
                  <a:srgbClr val="0070C0"/>
                </a:solidFill>
              </a:rPr>
              <a:t>评估：</a:t>
            </a:r>
            <a:r>
              <a:rPr lang="zh-CN" altLang="zh-CN" sz="2800" dirty="0">
                <a:solidFill>
                  <a:srgbClr val="0070C0"/>
                </a:solidFill>
              </a:rPr>
              <a:t>在调查的基础上，结合地震、水旱、地质灾害有关成果数据，开</a:t>
            </a:r>
            <a:endParaRPr lang="en-US" altLang="zh-CN" sz="2800" dirty="0">
              <a:solidFill>
                <a:srgbClr val="0070C0"/>
              </a:solidFill>
            </a:endParaRPr>
          </a:p>
          <a:p>
            <a:r>
              <a:rPr lang="en-US" altLang="zh-CN" sz="2800" dirty="0">
                <a:solidFill>
                  <a:srgbClr val="0070C0"/>
                </a:solidFill>
              </a:rPr>
              <a:t>          </a:t>
            </a:r>
            <a:r>
              <a:rPr lang="zh-CN" altLang="zh-CN" sz="2800" dirty="0">
                <a:solidFill>
                  <a:srgbClr val="0070C0"/>
                </a:solidFill>
              </a:rPr>
              <a:t>展</a:t>
            </a:r>
            <a:r>
              <a:rPr lang="zh-CN" altLang="en-US" sz="2800" dirty="0">
                <a:solidFill>
                  <a:srgbClr val="0070C0"/>
                </a:solidFill>
              </a:rPr>
              <a:t>非煤矿山</a:t>
            </a:r>
            <a:r>
              <a:rPr lang="zh-CN" altLang="zh-CN" sz="2800" dirty="0">
                <a:solidFill>
                  <a:srgbClr val="00B050"/>
                </a:solidFill>
              </a:rPr>
              <a:t>自然灾害设防达标</a:t>
            </a:r>
            <a:r>
              <a:rPr lang="zh-CN" altLang="zh-CN" sz="2800" dirty="0">
                <a:solidFill>
                  <a:srgbClr val="0070C0"/>
                </a:solidFill>
              </a:rPr>
              <a:t>与</a:t>
            </a:r>
            <a:r>
              <a:rPr lang="zh-CN" altLang="zh-CN" sz="2800" dirty="0">
                <a:solidFill>
                  <a:srgbClr val="00B050"/>
                </a:solidFill>
              </a:rPr>
              <a:t>致灾危险性</a:t>
            </a:r>
            <a:r>
              <a:rPr lang="zh-CN" altLang="zh-CN" sz="2800" dirty="0">
                <a:solidFill>
                  <a:srgbClr val="0070C0"/>
                </a:solidFill>
              </a:rPr>
              <a:t>评估。</a:t>
            </a:r>
            <a:endParaRPr lang="zh-CN" altLang="en-US" sz="2800" b="1" dirty="0">
              <a:solidFill>
                <a:srgbClr val="0070C0"/>
              </a:solidFill>
            </a:endParaRPr>
          </a:p>
        </p:txBody>
      </p:sp>
    </p:spTree>
    <p:extLst>
      <p:ext uri="{BB962C8B-B14F-4D97-AF65-F5344CB8AC3E}">
        <p14:creationId xmlns:p14="http://schemas.microsoft.com/office/powerpoint/2010/main" val="1901977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4978" y="606583"/>
            <a:ext cx="11407366" cy="4755148"/>
          </a:xfrm>
          <a:prstGeom prst="rect">
            <a:avLst/>
          </a:prstGeom>
          <a:noFill/>
        </p:spPr>
        <p:txBody>
          <a:bodyPr wrap="square" rtlCol="0">
            <a:spAutoFit/>
          </a:bodyPr>
          <a:lstStyle/>
          <a:p>
            <a:r>
              <a:rPr lang="en-US" altLang="zh-CN" sz="2800" b="1" dirty="0"/>
              <a:t>            3.5.3</a:t>
            </a:r>
            <a:r>
              <a:rPr lang="zh-CN" altLang="en-US" sz="2800" b="1" dirty="0"/>
              <a:t>任务分工</a:t>
            </a:r>
          </a:p>
          <a:p>
            <a:endParaRPr lang="en-US" altLang="zh-CN" sz="2500" dirty="0"/>
          </a:p>
          <a:p>
            <a:r>
              <a:rPr lang="en-US" altLang="zh-CN" sz="2500" dirty="0"/>
              <a:t>1. </a:t>
            </a:r>
            <a:r>
              <a:rPr lang="zh-CN" altLang="en-US" sz="2500" dirty="0"/>
              <a:t>危险化学品自然灾害承灾体</a:t>
            </a:r>
            <a:endParaRPr lang="en-US" altLang="zh-CN" sz="2500" dirty="0"/>
          </a:p>
          <a:p>
            <a:endParaRPr lang="en-US" altLang="zh-CN" sz="2500" dirty="0"/>
          </a:p>
          <a:p>
            <a:r>
              <a:rPr lang="zh-CN" altLang="en-US" sz="2500" dirty="0"/>
              <a:t>以县级行政区域为基本单元，由县级</a:t>
            </a:r>
            <a:r>
              <a:rPr lang="zh-CN" altLang="en-US" sz="2500" dirty="0">
                <a:solidFill>
                  <a:srgbClr val="FF0000"/>
                </a:solidFill>
              </a:rPr>
              <a:t>人民政府</a:t>
            </a:r>
            <a:r>
              <a:rPr lang="zh-CN" altLang="en-US" sz="2500" dirty="0"/>
              <a:t>负责落实具体调查任务。县级人民政府组织辖区内</a:t>
            </a:r>
            <a:r>
              <a:rPr lang="zh-CN" altLang="en-US" sz="2500" dirty="0">
                <a:solidFill>
                  <a:srgbClr val="FF0000"/>
                </a:solidFill>
              </a:rPr>
              <a:t>应急管理、城镇燃气管理、港口管理、商务部门、自然资源、气象、水务等部门</a:t>
            </a:r>
            <a:r>
              <a:rPr lang="zh-CN" altLang="en-US" sz="2500" dirty="0"/>
              <a:t>共同完成本辖区内调查工作。其中，</a:t>
            </a:r>
            <a:r>
              <a:rPr lang="zh-CN" altLang="en-US" sz="2500" dirty="0">
                <a:solidFill>
                  <a:srgbClr val="00B050"/>
                </a:solidFill>
              </a:rPr>
              <a:t>应急管理部门为责任主体</a:t>
            </a:r>
            <a:r>
              <a:rPr lang="zh-CN" altLang="en-US" sz="2500" dirty="0"/>
              <a:t>部门，负责统筹、协调调查工作，汇总、核查调查成果。</a:t>
            </a:r>
            <a:endParaRPr lang="en-US" altLang="zh-CN" sz="2500" dirty="0"/>
          </a:p>
          <a:p>
            <a:endParaRPr lang="en-US" altLang="zh-CN" sz="2500" dirty="0"/>
          </a:p>
          <a:p>
            <a:r>
              <a:rPr lang="zh-CN" altLang="en-US" sz="2500" dirty="0"/>
              <a:t>县级组织开展化工园区、危化企业自然灾害承灾体调查和数据</a:t>
            </a:r>
            <a:r>
              <a:rPr lang="zh-CN" altLang="en-US" sz="2500" dirty="0">
                <a:solidFill>
                  <a:srgbClr val="00B050"/>
                </a:solidFill>
              </a:rPr>
              <a:t>自检</a:t>
            </a:r>
            <a:r>
              <a:rPr lang="zh-CN" altLang="en-US" sz="2500" dirty="0"/>
              <a:t>；</a:t>
            </a:r>
            <a:endParaRPr lang="en-US" altLang="zh-CN" sz="2500" dirty="0"/>
          </a:p>
          <a:p>
            <a:r>
              <a:rPr lang="zh-CN" altLang="en-US" sz="2500" dirty="0"/>
              <a:t>市级组织开展县级调查数据的</a:t>
            </a:r>
            <a:r>
              <a:rPr lang="zh-CN" altLang="en-US" sz="2500" dirty="0">
                <a:solidFill>
                  <a:srgbClr val="00B050"/>
                </a:solidFill>
              </a:rPr>
              <a:t>质检</a:t>
            </a:r>
            <a:r>
              <a:rPr lang="zh-CN" altLang="en-US" sz="2500" dirty="0"/>
              <a:t>与</a:t>
            </a:r>
            <a:r>
              <a:rPr lang="zh-CN" altLang="en-US" sz="2500" dirty="0">
                <a:solidFill>
                  <a:srgbClr val="00B050"/>
                </a:solidFill>
              </a:rPr>
              <a:t>审核</a:t>
            </a:r>
            <a:r>
              <a:rPr lang="zh-CN" altLang="en-US" sz="2500" dirty="0"/>
              <a:t>；</a:t>
            </a:r>
            <a:endParaRPr lang="en-US" altLang="zh-CN" sz="2500" dirty="0"/>
          </a:p>
          <a:p>
            <a:r>
              <a:rPr lang="zh-CN" altLang="en-US" sz="2500" dirty="0"/>
              <a:t>省级组织开展调查数据的</a:t>
            </a:r>
            <a:r>
              <a:rPr lang="zh-CN" altLang="en-US" sz="2500" dirty="0">
                <a:solidFill>
                  <a:srgbClr val="00B050"/>
                </a:solidFill>
              </a:rPr>
              <a:t>核查</a:t>
            </a:r>
            <a:r>
              <a:rPr lang="zh-CN" altLang="en-US" sz="2500" dirty="0"/>
              <a:t>与</a:t>
            </a:r>
            <a:r>
              <a:rPr lang="zh-CN" altLang="en-US" sz="2500" dirty="0">
                <a:solidFill>
                  <a:srgbClr val="00B050"/>
                </a:solidFill>
              </a:rPr>
              <a:t>成果分析</a:t>
            </a:r>
            <a:r>
              <a:rPr lang="zh-CN" altLang="en-US" sz="2500" dirty="0"/>
              <a:t>。</a:t>
            </a:r>
          </a:p>
        </p:txBody>
      </p:sp>
    </p:spTree>
    <p:extLst>
      <p:ext uri="{BB962C8B-B14F-4D97-AF65-F5344CB8AC3E}">
        <p14:creationId xmlns:p14="http://schemas.microsoft.com/office/powerpoint/2010/main" val="3030511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4978" y="606583"/>
            <a:ext cx="11407366" cy="4755148"/>
          </a:xfrm>
          <a:prstGeom prst="rect">
            <a:avLst/>
          </a:prstGeom>
          <a:noFill/>
        </p:spPr>
        <p:txBody>
          <a:bodyPr wrap="square" rtlCol="0">
            <a:spAutoFit/>
          </a:bodyPr>
          <a:lstStyle/>
          <a:p>
            <a:r>
              <a:rPr lang="en-US" altLang="zh-CN" sz="2800" b="1" dirty="0"/>
              <a:t>            </a:t>
            </a:r>
            <a:endParaRPr lang="zh-CN" altLang="en-US" sz="2800" b="1" dirty="0"/>
          </a:p>
          <a:p>
            <a:endParaRPr lang="en-US" altLang="zh-CN" sz="2500" dirty="0"/>
          </a:p>
          <a:p>
            <a:r>
              <a:rPr lang="en-US" altLang="zh-CN" sz="2500" dirty="0"/>
              <a:t>2. </a:t>
            </a:r>
            <a:r>
              <a:rPr lang="zh-CN" altLang="en-US" sz="2500" dirty="0"/>
              <a:t>煤矿自然灾害承灾体</a:t>
            </a:r>
            <a:endParaRPr lang="en-US" altLang="zh-CN" sz="2500" dirty="0"/>
          </a:p>
          <a:p>
            <a:endParaRPr lang="en-US" altLang="zh-CN" sz="2500" dirty="0"/>
          </a:p>
          <a:p>
            <a:r>
              <a:rPr lang="zh-CN" altLang="en-US" sz="2500" dirty="0"/>
              <a:t>由</a:t>
            </a:r>
            <a:r>
              <a:rPr lang="zh-CN" altLang="en-US" sz="2500" dirty="0">
                <a:solidFill>
                  <a:srgbClr val="FF0000"/>
                </a:solidFill>
              </a:rPr>
              <a:t>煤矿安全监察、煤炭行业管理等部门协同</a:t>
            </a:r>
            <a:r>
              <a:rPr lang="zh-CN" altLang="en-US" sz="2500" dirty="0"/>
              <a:t>实施。应急管理部门根据所辖区域煤矿数量及工作深度要求，负责组建煤矿自然灾害承灾体调查</a:t>
            </a:r>
            <a:r>
              <a:rPr lang="zh-CN" altLang="en-US" sz="2500" dirty="0">
                <a:solidFill>
                  <a:srgbClr val="FF0000"/>
                </a:solidFill>
              </a:rPr>
              <a:t>工作组</a:t>
            </a:r>
            <a:r>
              <a:rPr lang="zh-CN" altLang="en-US" sz="2500" dirty="0"/>
              <a:t>，开展调查与评估。</a:t>
            </a:r>
            <a:endParaRPr lang="en-US" altLang="zh-CN" sz="2500" dirty="0"/>
          </a:p>
          <a:p>
            <a:endParaRPr lang="en-US" altLang="zh-CN" sz="2500" dirty="0"/>
          </a:p>
          <a:p>
            <a:r>
              <a:rPr lang="zh-CN" altLang="en-US" sz="2500" dirty="0"/>
              <a:t>县级组织开展煤矿自然灾害承灾体调查和数据</a:t>
            </a:r>
            <a:r>
              <a:rPr lang="zh-CN" altLang="en-US" sz="2500" dirty="0">
                <a:solidFill>
                  <a:srgbClr val="00B050"/>
                </a:solidFill>
              </a:rPr>
              <a:t>自检</a:t>
            </a:r>
            <a:r>
              <a:rPr lang="zh-CN" altLang="en-US" sz="2500" dirty="0"/>
              <a:t>；</a:t>
            </a:r>
            <a:endParaRPr lang="en-US" altLang="zh-CN" sz="2500" dirty="0"/>
          </a:p>
          <a:p>
            <a:r>
              <a:rPr lang="zh-CN" altLang="en-US" sz="2500" dirty="0"/>
              <a:t>市级组织开展县级调查数据的</a:t>
            </a:r>
            <a:r>
              <a:rPr lang="zh-CN" altLang="en-US" sz="2500" dirty="0">
                <a:solidFill>
                  <a:srgbClr val="00B050"/>
                </a:solidFill>
              </a:rPr>
              <a:t>质检与审核</a:t>
            </a:r>
            <a:r>
              <a:rPr lang="zh-CN" altLang="en-US" sz="2500" dirty="0"/>
              <a:t>；</a:t>
            </a:r>
            <a:endParaRPr lang="en-US" altLang="zh-CN" sz="2500" dirty="0"/>
          </a:p>
          <a:p>
            <a:r>
              <a:rPr lang="zh-CN" altLang="en-US" sz="2500" dirty="0"/>
              <a:t>省级组织开展调查数据的</a:t>
            </a:r>
            <a:r>
              <a:rPr lang="zh-CN" altLang="en-US" sz="2500" dirty="0">
                <a:solidFill>
                  <a:srgbClr val="00B050"/>
                </a:solidFill>
              </a:rPr>
              <a:t>核查</a:t>
            </a:r>
            <a:r>
              <a:rPr lang="zh-CN" altLang="en-US" sz="2500" dirty="0"/>
              <a:t>与成果</a:t>
            </a:r>
            <a:r>
              <a:rPr lang="zh-CN" altLang="en-US" sz="2500" dirty="0">
                <a:solidFill>
                  <a:srgbClr val="00B050"/>
                </a:solidFill>
              </a:rPr>
              <a:t>分析评估</a:t>
            </a:r>
            <a:r>
              <a:rPr lang="zh-CN" altLang="en-US" sz="2500" dirty="0"/>
              <a:t>。</a:t>
            </a:r>
            <a:endParaRPr lang="en-US" altLang="zh-CN" sz="2500" dirty="0"/>
          </a:p>
          <a:p>
            <a:endParaRPr lang="zh-CN" altLang="en-US" sz="2500" dirty="0"/>
          </a:p>
        </p:txBody>
      </p:sp>
    </p:spTree>
    <p:extLst>
      <p:ext uri="{BB962C8B-B14F-4D97-AF65-F5344CB8AC3E}">
        <p14:creationId xmlns:p14="http://schemas.microsoft.com/office/powerpoint/2010/main" val="2454649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4978" y="606583"/>
            <a:ext cx="11407366" cy="4370427"/>
          </a:xfrm>
          <a:prstGeom prst="rect">
            <a:avLst/>
          </a:prstGeom>
          <a:noFill/>
        </p:spPr>
        <p:txBody>
          <a:bodyPr wrap="square" rtlCol="0">
            <a:spAutoFit/>
          </a:bodyPr>
          <a:lstStyle/>
          <a:p>
            <a:r>
              <a:rPr lang="en-US" altLang="zh-CN" sz="2800" b="1" dirty="0"/>
              <a:t>            </a:t>
            </a:r>
            <a:endParaRPr lang="zh-CN" altLang="en-US" sz="2800" b="1" dirty="0"/>
          </a:p>
          <a:p>
            <a:endParaRPr lang="en-US" altLang="zh-CN" sz="2500" dirty="0"/>
          </a:p>
          <a:p>
            <a:r>
              <a:rPr lang="en-US" altLang="zh-CN" sz="2500" dirty="0"/>
              <a:t>3. </a:t>
            </a:r>
            <a:r>
              <a:rPr lang="zh-CN" altLang="en-US" sz="2500" dirty="0"/>
              <a:t>非煤矿山自然灾害承灾体调查</a:t>
            </a:r>
            <a:endParaRPr lang="en-US" altLang="zh-CN" sz="2500" dirty="0"/>
          </a:p>
          <a:p>
            <a:endParaRPr lang="en-US" altLang="zh-CN" sz="2500" dirty="0"/>
          </a:p>
          <a:p>
            <a:r>
              <a:rPr lang="zh-CN" altLang="en-US" sz="2500" dirty="0"/>
              <a:t>以县级行政区域为基本单元开展。县</a:t>
            </a:r>
            <a:r>
              <a:rPr lang="zh-CN" altLang="en-US" sz="2500" dirty="0">
                <a:solidFill>
                  <a:srgbClr val="FF0000"/>
                </a:solidFill>
              </a:rPr>
              <a:t>应急管理部门</a:t>
            </a:r>
            <a:r>
              <a:rPr lang="zh-CN" altLang="en-US" sz="2500" dirty="0"/>
              <a:t>负责组织辖区内的非煤矿山的调查工作。非煤矿山主体责任单位为具体实施单位。</a:t>
            </a:r>
            <a:endParaRPr lang="en-US" altLang="zh-CN" sz="2500" dirty="0"/>
          </a:p>
          <a:p>
            <a:endParaRPr lang="en-US" altLang="zh-CN" sz="2500" dirty="0"/>
          </a:p>
          <a:p>
            <a:r>
              <a:rPr lang="zh-CN" altLang="en-US" sz="2500" dirty="0"/>
              <a:t>县级组织开展非煤矿山自然灾害承灾体调查和数据</a:t>
            </a:r>
            <a:r>
              <a:rPr lang="zh-CN" altLang="en-US" sz="2500" dirty="0">
                <a:solidFill>
                  <a:srgbClr val="00B050"/>
                </a:solidFill>
              </a:rPr>
              <a:t>自检</a:t>
            </a:r>
            <a:r>
              <a:rPr lang="zh-CN" altLang="en-US" sz="2500" dirty="0"/>
              <a:t>；</a:t>
            </a:r>
            <a:endParaRPr lang="en-US" altLang="zh-CN" sz="2500" dirty="0"/>
          </a:p>
          <a:p>
            <a:r>
              <a:rPr lang="zh-CN" altLang="en-US" sz="2500" dirty="0"/>
              <a:t>市级组织开展县级调查数据的</a:t>
            </a:r>
            <a:r>
              <a:rPr lang="zh-CN" altLang="en-US" sz="2500" dirty="0">
                <a:solidFill>
                  <a:srgbClr val="00B050"/>
                </a:solidFill>
              </a:rPr>
              <a:t>质检与审核</a:t>
            </a:r>
            <a:r>
              <a:rPr lang="zh-CN" altLang="en-US" sz="2500" dirty="0"/>
              <a:t>；</a:t>
            </a:r>
            <a:endParaRPr lang="en-US" altLang="zh-CN" sz="2500" dirty="0"/>
          </a:p>
          <a:p>
            <a:r>
              <a:rPr lang="zh-CN" altLang="en-US" sz="2500" dirty="0"/>
              <a:t>省级组织开展调查数据的</a:t>
            </a:r>
            <a:r>
              <a:rPr lang="zh-CN" altLang="en-US" sz="2500" dirty="0">
                <a:solidFill>
                  <a:srgbClr val="00B050"/>
                </a:solidFill>
              </a:rPr>
              <a:t>核查</a:t>
            </a:r>
            <a:r>
              <a:rPr lang="zh-CN" altLang="en-US" sz="2500" dirty="0"/>
              <a:t>与成果</a:t>
            </a:r>
            <a:r>
              <a:rPr lang="zh-CN" altLang="en-US" sz="2500" dirty="0">
                <a:solidFill>
                  <a:srgbClr val="00B050"/>
                </a:solidFill>
              </a:rPr>
              <a:t>分析评估</a:t>
            </a:r>
            <a:r>
              <a:rPr lang="zh-CN" altLang="en-US" sz="2500" dirty="0"/>
              <a:t>。</a:t>
            </a:r>
          </a:p>
          <a:p>
            <a:endParaRPr lang="zh-CN" altLang="en-US" sz="2500" dirty="0"/>
          </a:p>
        </p:txBody>
      </p:sp>
    </p:spTree>
    <p:extLst>
      <p:ext uri="{BB962C8B-B14F-4D97-AF65-F5344CB8AC3E}">
        <p14:creationId xmlns:p14="http://schemas.microsoft.com/office/powerpoint/2010/main" val="2970969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2673" y="1004935"/>
            <a:ext cx="11407366" cy="5232202"/>
          </a:xfrm>
          <a:prstGeom prst="rect">
            <a:avLst/>
          </a:prstGeom>
          <a:noFill/>
        </p:spPr>
        <p:txBody>
          <a:bodyPr wrap="square" rtlCol="0">
            <a:spAutoFit/>
          </a:bodyPr>
          <a:lstStyle/>
          <a:p>
            <a:r>
              <a:rPr lang="en-US" altLang="zh-CN" sz="2800" b="1" dirty="0"/>
              <a:t>            3.5.4 </a:t>
            </a:r>
            <a:r>
              <a:rPr lang="zh-CN" altLang="en-US" sz="2800" b="1" dirty="0"/>
              <a:t>工作流程与技术方法</a:t>
            </a:r>
            <a:endParaRPr lang="en-US" altLang="zh-CN" sz="2500" dirty="0"/>
          </a:p>
          <a:p>
            <a:endParaRPr lang="en-US" altLang="zh-CN" sz="2500" dirty="0"/>
          </a:p>
          <a:p>
            <a:r>
              <a:rPr lang="zh-CN" altLang="en-US" sz="2800" b="1" dirty="0"/>
              <a:t>（</a:t>
            </a:r>
            <a:r>
              <a:rPr lang="en-US" altLang="zh-CN" sz="2800" b="1" dirty="0"/>
              <a:t>1</a:t>
            </a:r>
            <a:r>
              <a:rPr lang="zh-CN" altLang="en-US" sz="2800" b="1" dirty="0"/>
              <a:t>）工作流程</a:t>
            </a:r>
          </a:p>
          <a:p>
            <a:r>
              <a:rPr lang="zh-CN" altLang="en-US" sz="2500" dirty="0"/>
              <a:t>采用</a:t>
            </a:r>
            <a:r>
              <a:rPr lang="zh-CN" altLang="en-US" sz="2500" dirty="0">
                <a:solidFill>
                  <a:srgbClr val="0070C0"/>
                </a:solidFill>
              </a:rPr>
              <a:t>自下而上逐级填报、专家指导评估</a:t>
            </a:r>
            <a:r>
              <a:rPr lang="zh-CN" altLang="en-US" sz="2500" dirty="0"/>
              <a:t>与</a:t>
            </a:r>
            <a:r>
              <a:rPr lang="zh-CN" altLang="en-US" sz="2500" dirty="0">
                <a:solidFill>
                  <a:srgbClr val="0070C0"/>
                </a:solidFill>
              </a:rPr>
              <a:t>分级审核校对相结合</a:t>
            </a:r>
            <a:r>
              <a:rPr lang="zh-CN" altLang="en-US" sz="2500" dirty="0"/>
              <a:t>的组织方式。</a:t>
            </a:r>
            <a:endParaRPr lang="en-US" altLang="zh-CN" sz="2500" dirty="0"/>
          </a:p>
          <a:p>
            <a:endParaRPr lang="zh-CN" altLang="en-US" sz="2500" dirty="0"/>
          </a:p>
          <a:p>
            <a:r>
              <a:rPr lang="zh-CN" altLang="en-US" sz="2500" dirty="0"/>
              <a:t>县级组织辖区内相关企业按照技术规范的要求，在普查软件系统填报调查表格，自检合格的数据通过填报系统上报至市级，不合格的驳回至企业。</a:t>
            </a:r>
            <a:endParaRPr lang="en-US" altLang="zh-CN" sz="2500" dirty="0"/>
          </a:p>
          <a:p>
            <a:endParaRPr lang="zh-CN" altLang="en-US" sz="2500" dirty="0"/>
          </a:p>
          <a:p>
            <a:r>
              <a:rPr lang="zh-CN" altLang="en-US" sz="2500" dirty="0"/>
              <a:t>市级组建工作组，对县级填报数据的规范性、完备性、合理性进行审核校验，质检合格的数据成果上报省级，不合格的数据成果驳回至县级。</a:t>
            </a:r>
            <a:endParaRPr lang="en-US" altLang="zh-CN" sz="2500" dirty="0"/>
          </a:p>
          <a:p>
            <a:endParaRPr lang="en-US" altLang="zh-CN" sz="2500" dirty="0"/>
          </a:p>
          <a:p>
            <a:r>
              <a:rPr lang="zh-CN" altLang="zh-CN" sz="2800" b="1" dirty="0"/>
              <a:t>（</a:t>
            </a:r>
            <a:r>
              <a:rPr lang="en-US" altLang="zh-CN" sz="2800" b="1" dirty="0"/>
              <a:t>2</a:t>
            </a:r>
            <a:r>
              <a:rPr lang="zh-CN" altLang="zh-CN" sz="2800" b="1" dirty="0"/>
              <a:t>）技术方法</a:t>
            </a:r>
            <a:endParaRPr lang="zh-CN" altLang="zh-CN" sz="2800" dirty="0"/>
          </a:p>
          <a:p>
            <a:r>
              <a:rPr lang="zh-CN" altLang="zh-CN" sz="2500" dirty="0"/>
              <a:t>资料收集、现场调查、统计分析、数据核查、专家评议和风险矩阵</a:t>
            </a:r>
            <a:endParaRPr lang="zh-CN" altLang="en-US" sz="2500" dirty="0"/>
          </a:p>
        </p:txBody>
      </p:sp>
    </p:spTree>
    <p:extLst>
      <p:ext uri="{BB962C8B-B14F-4D97-AF65-F5344CB8AC3E}">
        <p14:creationId xmlns:p14="http://schemas.microsoft.com/office/powerpoint/2010/main" val="2792455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48141" y="-72428"/>
            <a:ext cx="10158083" cy="6724918"/>
          </a:xfrm>
          <a:prstGeom prst="rect">
            <a:avLst/>
          </a:prstGeom>
          <a:noFill/>
        </p:spPr>
        <p:txBody>
          <a:bodyPr wrap="square" rtlCol="0">
            <a:spAutoFit/>
          </a:bodyPr>
          <a:lstStyle/>
          <a:p>
            <a:endParaRPr lang="en-US" altLang="zh-CN" sz="2500" dirty="0"/>
          </a:p>
          <a:p>
            <a:r>
              <a:rPr lang="en-US" altLang="zh-CN" sz="2800" b="1" dirty="0"/>
              <a:t>3.5.5 </a:t>
            </a:r>
            <a:r>
              <a:rPr lang="zh-CN" altLang="en-US" sz="2800" b="1" dirty="0"/>
              <a:t>数据质量控制</a:t>
            </a:r>
          </a:p>
          <a:p>
            <a:r>
              <a:rPr lang="zh-CN" altLang="en-US" sz="2500" dirty="0"/>
              <a:t>按照</a:t>
            </a:r>
            <a:r>
              <a:rPr lang="en-US" altLang="zh-CN" sz="2500" dirty="0"/>
              <a:t>《</a:t>
            </a:r>
            <a:r>
              <a:rPr lang="zh-CN" altLang="en-US" sz="2500" dirty="0"/>
              <a:t>应急管理系统调查成果质检核查技术细则</a:t>
            </a:r>
            <a:r>
              <a:rPr lang="en-US" altLang="zh-CN" sz="2500" dirty="0"/>
              <a:t>》</a:t>
            </a:r>
            <a:r>
              <a:rPr lang="zh-CN" altLang="en-US" sz="2500" dirty="0"/>
              <a:t>执行。</a:t>
            </a:r>
            <a:endParaRPr lang="en-US" altLang="zh-CN" sz="2500" dirty="0"/>
          </a:p>
          <a:p>
            <a:endParaRPr lang="zh-CN" altLang="en-US" sz="2500" dirty="0"/>
          </a:p>
          <a:p>
            <a:r>
              <a:rPr lang="en-US" altLang="zh-CN" sz="2800" b="1" dirty="0"/>
              <a:t>3.5.6 </a:t>
            </a:r>
            <a:r>
              <a:rPr lang="zh-CN" altLang="en-US" sz="2800" b="1" dirty="0"/>
              <a:t>成果</a:t>
            </a:r>
          </a:p>
          <a:p>
            <a:r>
              <a:rPr lang="en-US" altLang="zh-CN" sz="2500" dirty="0"/>
              <a:t>1. </a:t>
            </a:r>
            <a:r>
              <a:rPr lang="zh-CN" altLang="en-US" sz="2500" dirty="0"/>
              <a:t>数据成果</a:t>
            </a:r>
          </a:p>
          <a:p>
            <a:r>
              <a:rPr lang="zh-CN" altLang="en-US" sz="2500" dirty="0"/>
              <a:t>（</a:t>
            </a:r>
            <a:r>
              <a:rPr lang="en-US" altLang="zh-CN" sz="2500" dirty="0"/>
              <a:t>1</a:t>
            </a:r>
            <a:r>
              <a:rPr lang="zh-CN" altLang="en-US" sz="2500" dirty="0"/>
              <a:t>）危险化学品企业承灾体数据库；</a:t>
            </a:r>
          </a:p>
          <a:p>
            <a:r>
              <a:rPr lang="zh-CN" altLang="en-US" sz="2500" dirty="0"/>
              <a:t>（</a:t>
            </a:r>
            <a:r>
              <a:rPr lang="en-US" altLang="zh-CN" sz="2500" dirty="0"/>
              <a:t>2</a:t>
            </a:r>
            <a:r>
              <a:rPr lang="zh-CN" altLang="en-US" sz="2500" dirty="0"/>
              <a:t>）煤矿企业承灾体数据库；</a:t>
            </a:r>
          </a:p>
          <a:p>
            <a:r>
              <a:rPr lang="zh-CN" altLang="en-US" sz="2500" dirty="0"/>
              <a:t>（</a:t>
            </a:r>
            <a:r>
              <a:rPr lang="en-US" altLang="zh-CN" sz="2500" dirty="0"/>
              <a:t>3</a:t>
            </a:r>
            <a:r>
              <a:rPr lang="zh-CN" altLang="en-US" sz="2500" dirty="0"/>
              <a:t>）非煤矿山企业承灾体数据库。</a:t>
            </a:r>
          </a:p>
          <a:p>
            <a:r>
              <a:rPr lang="en-US" altLang="zh-CN" sz="2500" dirty="0"/>
              <a:t>2. </a:t>
            </a:r>
            <a:r>
              <a:rPr lang="zh-CN" altLang="en-US" sz="2500" dirty="0"/>
              <a:t>图件成果</a:t>
            </a:r>
          </a:p>
          <a:p>
            <a:r>
              <a:rPr lang="zh-CN" altLang="en-US" sz="2500" dirty="0"/>
              <a:t>（</a:t>
            </a:r>
            <a:r>
              <a:rPr lang="en-US" altLang="zh-CN" sz="2500" dirty="0"/>
              <a:t>1</a:t>
            </a:r>
            <a:r>
              <a:rPr lang="zh-CN" altLang="en-US" sz="2500" dirty="0"/>
              <a:t>）黑龙江省化工园区分布图；</a:t>
            </a:r>
          </a:p>
          <a:p>
            <a:r>
              <a:rPr lang="zh-CN" altLang="en-US" sz="2500" dirty="0"/>
              <a:t>（</a:t>
            </a:r>
            <a:r>
              <a:rPr lang="en-US" altLang="zh-CN" sz="2500" dirty="0"/>
              <a:t>2</a:t>
            </a:r>
            <a:r>
              <a:rPr lang="zh-CN" altLang="en-US" sz="2500" dirty="0"/>
              <a:t>）煤矿自然灾害致灾危险性分级图；</a:t>
            </a:r>
          </a:p>
          <a:p>
            <a:r>
              <a:rPr lang="zh-CN" altLang="en-US" sz="2500" dirty="0"/>
              <a:t>（</a:t>
            </a:r>
            <a:r>
              <a:rPr lang="en-US" altLang="zh-CN" sz="2500" dirty="0"/>
              <a:t>3</a:t>
            </a:r>
            <a:r>
              <a:rPr lang="zh-CN" altLang="en-US" sz="2500" dirty="0"/>
              <a:t>）非煤矿山自然灾害致灾危险性分级图。</a:t>
            </a:r>
          </a:p>
          <a:p>
            <a:r>
              <a:rPr lang="en-US" altLang="zh-CN" sz="2500" dirty="0"/>
              <a:t>3. </a:t>
            </a:r>
            <a:r>
              <a:rPr lang="zh-CN" altLang="en-US" sz="2500" dirty="0"/>
              <a:t>报告成果</a:t>
            </a:r>
          </a:p>
          <a:p>
            <a:r>
              <a:rPr lang="zh-CN" altLang="en-US" sz="2500" dirty="0"/>
              <a:t>（</a:t>
            </a:r>
            <a:r>
              <a:rPr lang="en-US" altLang="zh-CN" sz="2500" dirty="0"/>
              <a:t>1</a:t>
            </a:r>
            <a:r>
              <a:rPr lang="zh-CN" altLang="en-US" sz="2500" dirty="0"/>
              <a:t>）危险化学品企业调查工作报告和成果分析报告；</a:t>
            </a:r>
          </a:p>
          <a:p>
            <a:r>
              <a:rPr lang="zh-CN" altLang="en-US" sz="2500" dirty="0"/>
              <a:t>（</a:t>
            </a:r>
            <a:r>
              <a:rPr lang="en-US" altLang="zh-CN" sz="2500" dirty="0"/>
              <a:t>2</a:t>
            </a:r>
            <a:r>
              <a:rPr lang="zh-CN" altLang="en-US" sz="2500" dirty="0"/>
              <a:t>）煤矿自然灾害设防达标与致灾危险性评估工作报告；</a:t>
            </a:r>
          </a:p>
          <a:p>
            <a:r>
              <a:rPr lang="zh-CN" altLang="en-US" sz="2500" dirty="0"/>
              <a:t>（</a:t>
            </a:r>
            <a:r>
              <a:rPr lang="en-US" altLang="zh-CN" sz="2500" dirty="0"/>
              <a:t>3</a:t>
            </a:r>
            <a:r>
              <a:rPr lang="zh-CN" altLang="en-US" sz="2500" dirty="0"/>
              <a:t>）非煤矿山自然灾害设防达标与致灾危险性评估工作报告。</a:t>
            </a:r>
          </a:p>
        </p:txBody>
      </p:sp>
    </p:spTree>
    <p:extLst>
      <p:ext uri="{BB962C8B-B14F-4D97-AF65-F5344CB8AC3E}">
        <p14:creationId xmlns:p14="http://schemas.microsoft.com/office/powerpoint/2010/main" val="4101487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19747" y="497941"/>
            <a:ext cx="9216427" cy="743152"/>
          </a:xfrm>
          <a:prstGeom prst="rect">
            <a:avLst/>
          </a:prstGeom>
          <a:noFill/>
        </p:spPr>
        <p:txBody>
          <a:bodyPr wrap="square" rtlCol="0">
            <a:spAutoFit/>
          </a:bodyPr>
          <a:lstStyle/>
          <a:p>
            <a:pPr>
              <a:lnSpc>
                <a:spcPct val="150000"/>
              </a:lnSpc>
            </a:pPr>
            <a:r>
              <a:rPr lang="zh-CN" altLang="zh-CN" sz="3200" b="1" dirty="0"/>
              <a:t>第</a:t>
            </a:r>
            <a:r>
              <a:rPr lang="en-US" altLang="zh-CN" sz="3200" b="1" dirty="0"/>
              <a:t>4</a:t>
            </a:r>
            <a:r>
              <a:rPr lang="zh-CN" altLang="zh-CN" sz="3200" b="1" dirty="0"/>
              <a:t>章 历史灾害调查与评估</a:t>
            </a:r>
            <a:endParaRPr lang="zh-CN" altLang="en-US" sz="3000" dirty="0"/>
          </a:p>
        </p:txBody>
      </p:sp>
      <p:sp>
        <p:nvSpPr>
          <p:cNvPr id="3" name="文本框 2"/>
          <p:cNvSpPr txBox="1"/>
          <p:nvPr/>
        </p:nvSpPr>
        <p:spPr>
          <a:xfrm>
            <a:off x="280656" y="1032095"/>
            <a:ext cx="11625593" cy="4847481"/>
          </a:xfrm>
          <a:prstGeom prst="rect">
            <a:avLst/>
          </a:prstGeom>
          <a:noFill/>
        </p:spPr>
        <p:txBody>
          <a:bodyPr wrap="square" rtlCol="0">
            <a:spAutoFit/>
          </a:bodyPr>
          <a:lstStyle/>
          <a:p>
            <a:endParaRPr lang="en-US" altLang="zh-CN" sz="2500" dirty="0"/>
          </a:p>
          <a:p>
            <a:r>
              <a:rPr lang="en-US" altLang="zh-CN" sz="2800" b="1" dirty="0"/>
              <a:t>4.1 </a:t>
            </a:r>
            <a:r>
              <a:rPr lang="zh-CN" altLang="zh-CN" sz="2800" b="1" dirty="0"/>
              <a:t>历史年度自然灾害灾情调查</a:t>
            </a:r>
            <a:endParaRPr lang="en-US" altLang="zh-CN" sz="2800" b="1" dirty="0"/>
          </a:p>
          <a:p>
            <a:r>
              <a:rPr lang="en-US" altLang="zh-CN" sz="2800" b="1" dirty="0"/>
              <a:t>4.1.1 </a:t>
            </a:r>
            <a:r>
              <a:rPr lang="zh-CN" altLang="en-US" sz="2800" b="1" dirty="0"/>
              <a:t>调查范围</a:t>
            </a:r>
            <a:endParaRPr lang="en-US" altLang="zh-CN" sz="2800" b="1" dirty="0"/>
          </a:p>
          <a:p>
            <a:r>
              <a:rPr lang="zh-CN" altLang="en-US" sz="2500" dirty="0"/>
              <a:t>全省</a:t>
            </a:r>
            <a:r>
              <a:rPr lang="en-US" altLang="zh-CN" sz="2500" dirty="0"/>
              <a:t>125</a:t>
            </a:r>
            <a:r>
              <a:rPr lang="zh-CN" altLang="en-US" sz="2500" dirty="0"/>
              <a:t>个县级行政区域和建三江国家农业科技园区。农垦国有农场、国有林场等均在调查范围内。</a:t>
            </a:r>
          </a:p>
          <a:p>
            <a:r>
              <a:rPr lang="en-US" altLang="zh-CN" sz="2800" b="1" dirty="0"/>
              <a:t>4.1.2 </a:t>
            </a:r>
            <a:r>
              <a:rPr lang="zh-CN" altLang="en-US" sz="2800" b="1" dirty="0"/>
              <a:t>调查内容</a:t>
            </a:r>
            <a:endParaRPr lang="en-US" altLang="zh-CN" sz="2800" b="1" dirty="0"/>
          </a:p>
          <a:p>
            <a:r>
              <a:rPr lang="en-US" altLang="zh-CN" sz="2500" dirty="0"/>
              <a:t>1978</a:t>
            </a:r>
            <a:r>
              <a:rPr lang="zh-CN" altLang="en-US" sz="2500" dirty="0"/>
              <a:t>年至</a:t>
            </a:r>
            <a:r>
              <a:rPr lang="en-US" altLang="zh-CN" sz="2500" dirty="0"/>
              <a:t>2020</a:t>
            </a:r>
            <a:r>
              <a:rPr lang="zh-CN" altLang="en-US" sz="2500" dirty="0"/>
              <a:t>年发生的年度自然灾害情况。</a:t>
            </a:r>
            <a:endParaRPr lang="en-US" altLang="zh-CN" sz="2500" dirty="0"/>
          </a:p>
          <a:p>
            <a:r>
              <a:rPr lang="zh-CN" altLang="en-US" sz="2500" dirty="0">
                <a:solidFill>
                  <a:srgbClr val="0070C0"/>
                </a:solidFill>
              </a:rPr>
              <a:t>地震灾害、地质灾害（崩塌、滑坡、泥石流）、台风灾害、风雹灾害、低温灾害、雪灾、沙尘暴灾害、干旱灾害、洪涝灾害、森林和草原火灾。</a:t>
            </a:r>
            <a:endParaRPr lang="en-US" altLang="zh-CN" sz="2500" dirty="0">
              <a:solidFill>
                <a:srgbClr val="0070C0"/>
              </a:solidFill>
            </a:endParaRPr>
          </a:p>
          <a:p>
            <a:endParaRPr lang="en-US" altLang="zh-CN" sz="2500" dirty="0">
              <a:solidFill>
                <a:srgbClr val="0070C0"/>
              </a:solidFill>
            </a:endParaRPr>
          </a:p>
          <a:p>
            <a:r>
              <a:rPr lang="zh-CN" altLang="en-US" sz="2500" dirty="0"/>
              <a:t>主要内容包含</a:t>
            </a:r>
            <a:r>
              <a:rPr lang="zh-CN" altLang="en-US" sz="2500" dirty="0">
                <a:solidFill>
                  <a:srgbClr val="0070C0"/>
                </a:solidFill>
              </a:rPr>
              <a:t>核心灾情指标数据，当年年末总人口、当年播种面积、当年地区生产总值</a:t>
            </a:r>
            <a:r>
              <a:rPr lang="zh-CN" altLang="en-US" sz="2500" dirty="0"/>
              <a:t>等基础数据，以及</a:t>
            </a:r>
            <a:r>
              <a:rPr lang="zh-CN" altLang="en-US" sz="2500" dirty="0">
                <a:solidFill>
                  <a:srgbClr val="0070C0"/>
                </a:solidFill>
              </a:rPr>
              <a:t>年度自然灾害报告</a:t>
            </a:r>
            <a:r>
              <a:rPr lang="zh-CN" altLang="en-US" sz="2500" dirty="0"/>
              <a:t>等。</a:t>
            </a:r>
          </a:p>
        </p:txBody>
      </p:sp>
    </p:spTree>
    <p:extLst>
      <p:ext uri="{BB962C8B-B14F-4D97-AF65-F5344CB8AC3E}">
        <p14:creationId xmlns:p14="http://schemas.microsoft.com/office/powerpoint/2010/main" val="1868337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0656" y="1032095"/>
            <a:ext cx="11473193" cy="4416594"/>
          </a:xfrm>
          <a:prstGeom prst="rect">
            <a:avLst/>
          </a:prstGeom>
          <a:noFill/>
        </p:spPr>
        <p:txBody>
          <a:bodyPr wrap="square" rtlCol="0">
            <a:spAutoFit/>
          </a:bodyPr>
          <a:lstStyle/>
          <a:p>
            <a:endParaRPr lang="en-US" altLang="zh-CN" sz="2500" dirty="0"/>
          </a:p>
          <a:p>
            <a:r>
              <a:rPr lang="en-US" altLang="zh-CN" sz="2800" b="1" dirty="0"/>
              <a:t>4.1.3 </a:t>
            </a:r>
            <a:r>
              <a:rPr lang="zh-CN" altLang="en-US" sz="2800" b="1" dirty="0"/>
              <a:t>任务分工</a:t>
            </a:r>
          </a:p>
          <a:p>
            <a:r>
              <a:rPr lang="zh-CN" altLang="en-US" sz="2500" dirty="0"/>
              <a:t>由</a:t>
            </a:r>
            <a:r>
              <a:rPr lang="zh-CN" altLang="en-US" sz="2500" dirty="0">
                <a:solidFill>
                  <a:srgbClr val="0070C0"/>
                </a:solidFill>
              </a:rPr>
              <a:t>应急管理部门</a:t>
            </a:r>
            <a:r>
              <a:rPr lang="zh-CN" altLang="en-US" sz="2500" dirty="0"/>
              <a:t>负责</a:t>
            </a:r>
            <a:r>
              <a:rPr lang="zh-CN" altLang="en-US" sz="2500" dirty="0">
                <a:solidFill>
                  <a:srgbClr val="0070C0"/>
                </a:solidFill>
              </a:rPr>
              <a:t>会同</a:t>
            </a:r>
            <a:r>
              <a:rPr lang="en-US" altLang="zh-CN" sz="2500" dirty="0">
                <a:solidFill>
                  <a:srgbClr val="0070C0"/>
                </a:solidFill>
              </a:rPr>
              <a:t>5</a:t>
            </a:r>
            <a:r>
              <a:rPr lang="zh-CN" altLang="en-US" sz="2500" dirty="0">
                <a:solidFill>
                  <a:srgbClr val="0070C0"/>
                </a:solidFill>
              </a:rPr>
              <a:t>个相关行业部门</a:t>
            </a:r>
            <a:r>
              <a:rPr lang="zh-CN" altLang="en-US" sz="2500" dirty="0"/>
              <a:t>开展。其中，</a:t>
            </a:r>
            <a:endParaRPr lang="en-US" altLang="zh-CN" sz="2500" dirty="0"/>
          </a:p>
          <a:p>
            <a:endParaRPr lang="en-US" altLang="zh-CN" sz="2500" dirty="0"/>
          </a:p>
          <a:p>
            <a:r>
              <a:rPr lang="zh-CN" altLang="en-US" sz="2500" dirty="0"/>
              <a:t>地震灾害的历史年度灾情调查与</a:t>
            </a:r>
            <a:r>
              <a:rPr lang="zh-CN" altLang="en-US" sz="2500" dirty="0">
                <a:solidFill>
                  <a:srgbClr val="0070C0"/>
                </a:solidFill>
              </a:rPr>
              <a:t>地震部门</a:t>
            </a:r>
            <a:r>
              <a:rPr lang="zh-CN" altLang="en-US" sz="2500" dirty="0"/>
              <a:t>开展的历史灾害调查工作</a:t>
            </a:r>
            <a:r>
              <a:rPr lang="zh-CN" altLang="en-US" sz="2500" dirty="0">
                <a:solidFill>
                  <a:srgbClr val="00B050"/>
                </a:solidFill>
              </a:rPr>
              <a:t>对接</a:t>
            </a:r>
            <a:r>
              <a:rPr lang="zh-CN" altLang="en-US" sz="2500" dirty="0"/>
              <a:t>；</a:t>
            </a:r>
            <a:endParaRPr lang="en-US" altLang="zh-CN" sz="2500" dirty="0"/>
          </a:p>
          <a:p>
            <a:r>
              <a:rPr lang="zh-CN" altLang="en-US" sz="2500" dirty="0"/>
              <a:t>地质灾害的历史年度灾情调查与</a:t>
            </a:r>
            <a:r>
              <a:rPr lang="zh-CN" altLang="en-US" sz="2500" dirty="0">
                <a:solidFill>
                  <a:srgbClr val="0070C0"/>
                </a:solidFill>
              </a:rPr>
              <a:t>自然资源部门</a:t>
            </a:r>
            <a:r>
              <a:rPr lang="zh-CN" altLang="en-US" sz="2500" dirty="0"/>
              <a:t>开展的历史灾害调查工作</a:t>
            </a:r>
            <a:r>
              <a:rPr lang="zh-CN" altLang="en-US" sz="2500" dirty="0">
                <a:solidFill>
                  <a:srgbClr val="00B050"/>
                </a:solidFill>
              </a:rPr>
              <a:t>对接</a:t>
            </a:r>
            <a:r>
              <a:rPr lang="zh-CN" altLang="en-US" sz="2500" dirty="0"/>
              <a:t>；</a:t>
            </a:r>
            <a:endParaRPr lang="en-US" altLang="zh-CN" sz="2500" dirty="0"/>
          </a:p>
          <a:p>
            <a:r>
              <a:rPr lang="zh-CN" altLang="en-US" sz="2500" dirty="0"/>
              <a:t>台风灾害、风雹灾害、低温灾害、雪灾、沙尘暴灾害的历史年度灾情调查与</a:t>
            </a:r>
            <a:r>
              <a:rPr lang="zh-CN" altLang="en-US" sz="2500" dirty="0">
                <a:solidFill>
                  <a:srgbClr val="0070C0"/>
                </a:solidFill>
              </a:rPr>
              <a:t>气象部门</a:t>
            </a:r>
            <a:r>
              <a:rPr lang="zh-CN" altLang="en-US" sz="2500" dirty="0"/>
              <a:t>开展的历史灾害调查工作</a:t>
            </a:r>
            <a:r>
              <a:rPr lang="zh-CN" altLang="en-US" sz="2500" dirty="0">
                <a:solidFill>
                  <a:srgbClr val="00B050"/>
                </a:solidFill>
              </a:rPr>
              <a:t>对接</a:t>
            </a:r>
            <a:r>
              <a:rPr lang="zh-CN" altLang="en-US" sz="2500" dirty="0"/>
              <a:t>；</a:t>
            </a:r>
            <a:endParaRPr lang="en-US" altLang="zh-CN" sz="2500" dirty="0"/>
          </a:p>
          <a:p>
            <a:r>
              <a:rPr lang="zh-CN" altLang="en-US" sz="2500" dirty="0"/>
              <a:t>洪水、干旱历史年度灾情调查与</a:t>
            </a:r>
            <a:r>
              <a:rPr lang="zh-CN" altLang="en-US" sz="2500" dirty="0">
                <a:solidFill>
                  <a:srgbClr val="0070C0"/>
                </a:solidFill>
              </a:rPr>
              <a:t>水利部门</a:t>
            </a:r>
            <a:r>
              <a:rPr lang="zh-CN" altLang="en-US" sz="2500" dirty="0"/>
              <a:t>专业单位开展工作</a:t>
            </a:r>
            <a:r>
              <a:rPr lang="zh-CN" altLang="en-US" sz="2500" dirty="0">
                <a:solidFill>
                  <a:srgbClr val="00B050"/>
                </a:solidFill>
              </a:rPr>
              <a:t>对接</a:t>
            </a:r>
            <a:r>
              <a:rPr lang="zh-CN" altLang="en-US" sz="2500" dirty="0"/>
              <a:t>；</a:t>
            </a:r>
            <a:endParaRPr lang="en-US" altLang="zh-CN" sz="2500" dirty="0"/>
          </a:p>
          <a:p>
            <a:r>
              <a:rPr lang="zh-CN" altLang="en-US" sz="2500" dirty="0"/>
              <a:t>森林和草原火灾的历史年度灾情调查与</a:t>
            </a:r>
            <a:r>
              <a:rPr lang="zh-CN" altLang="en-US" sz="2500" dirty="0">
                <a:solidFill>
                  <a:srgbClr val="0070C0"/>
                </a:solidFill>
              </a:rPr>
              <a:t>林草部门</a:t>
            </a:r>
            <a:r>
              <a:rPr lang="zh-CN" altLang="en-US" sz="2500" dirty="0"/>
              <a:t>开展的历史灾害调查工作</a:t>
            </a:r>
            <a:r>
              <a:rPr lang="zh-CN" altLang="en-US" sz="2500" dirty="0">
                <a:solidFill>
                  <a:srgbClr val="00B050"/>
                </a:solidFill>
              </a:rPr>
              <a:t>对接</a:t>
            </a:r>
            <a:r>
              <a:rPr lang="zh-CN" altLang="en-US" sz="2500" dirty="0"/>
              <a:t>。</a:t>
            </a:r>
          </a:p>
          <a:p>
            <a:endParaRPr lang="en-US" altLang="zh-CN" sz="2800" b="1" dirty="0"/>
          </a:p>
        </p:txBody>
      </p:sp>
    </p:spTree>
    <p:extLst>
      <p:ext uri="{BB962C8B-B14F-4D97-AF65-F5344CB8AC3E}">
        <p14:creationId xmlns:p14="http://schemas.microsoft.com/office/powerpoint/2010/main" val="7393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46605" y="164952"/>
            <a:ext cx="5505450" cy="6261886"/>
          </a:xfrm>
          <a:prstGeom prst="rect">
            <a:avLst/>
          </a:prstGeom>
        </p:spPr>
      </p:pic>
      <p:pic>
        <p:nvPicPr>
          <p:cNvPr id="5" name="图片 4"/>
          <p:cNvPicPr>
            <a:picLocks noChangeAspect="1"/>
          </p:cNvPicPr>
          <p:nvPr/>
        </p:nvPicPr>
        <p:blipFill rotWithShape="1">
          <a:blip r:embed="rId3"/>
          <a:srcRect b="8171"/>
          <a:stretch/>
        </p:blipFill>
        <p:spPr>
          <a:xfrm>
            <a:off x="6629400" y="262551"/>
            <a:ext cx="5562600" cy="6595450"/>
          </a:xfrm>
          <a:prstGeom prst="rect">
            <a:avLst/>
          </a:prstGeom>
        </p:spPr>
      </p:pic>
    </p:spTree>
    <p:extLst>
      <p:ext uri="{BB962C8B-B14F-4D97-AF65-F5344CB8AC3E}">
        <p14:creationId xmlns:p14="http://schemas.microsoft.com/office/powerpoint/2010/main" val="3757991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2159" y="163860"/>
            <a:ext cx="11434527" cy="6694140"/>
          </a:xfrm>
          <a:prstGeom prst="rect">
            <a:avLst/>
          </a:prstGeom>
          <a:noFill/>
        </p:spPr>
        <p:txBody>
          <a:bodyPr wrap="square" rtlCol="0">
            <a:spAutoFit/>
          </a:bodyPr>
          <a:lstStyle/>
          <a:p>
            <a:endParaRPr lang="en-US" altLang="zh-CN" sz="2500" dirty="0"/>
          </a:p>
          <a:p>
            <a:r>
              <a:rPr lang="en-US" altLang="zh-CN" sz="2800" b="1" dirty="0"/>
              <a:t>          4.1.4 </a:t>
            </a:r>
            <a:r>
              <a:rPr lang="zh-CN" altLang="en-US" sz="2800" b="1" dirty="0"/>
              <a:t>工作流程与技术方法</a:t>
            </a:r>
            <a:endParaRPr lang="en-US" altLang="zh-CN" sz="2800" b="1" dirty="0"/>
          </a:p>
          <a:p>
            <a:endParaRPr lang="zh-CN" altLang="en-US" sz="2800" b="1" dirty="0"/>
          </a:p>
          <a:p>
            <a:r>
              <a:rPr lang="zh-CN" altLang="en-US" sz="2800" b="1" dirty="0"/>
              <a:t>（</a:t>
            </a:r>
            <a:r>
              <a:rPr lang="en-US" altLang="zh-CN" sz="2800" b="1" dirty="0"/>
              <a:t>1</a:t>
            </a:r>
            <a:r>
              <a:rPr lang="zh-CN" altLang="en-US" sz="2800" b="1" dirty="0"/>
              <a:t>）数据收集整理</a:t>
            </a:r>
          </a:p>
          <a:p>
            <a:r>
              <a:rPr lang="zh-CN" altLang="en-US" sz="2500" dirty="0"/>
              <a:t>通过行业部门</a:t>
            </a:r>
            <a:r>
              <a:rPr lang="zh-CN" altLang="en-US" sz="2500" dirty="0">
                <a:solidFill>
                  <a:srgbClr val="0070C0"/>
                </a:solidFill>
              </a:rPr>
              <a:t>共享</a:t>
            </a:r>
            <a:r>
              <a:rPr lang="zh-CN" altLang="en-US" sz="2500" dirty="0"/>
              <a:t>以及</a:t>
            </a:r>
            <a:r>
              <a:rPr lang="zh-CN" altLang="en-US" sz="2500" dirty="0">
                <a:solidFill>
                  <a:srgbClr val="0070C0"/>
                </a:solidFill>
              </a:rPr>
              <a:t>收集</a:t>
            </a:r>
            <a:r>
              <a:rPr lang="zh-CN" altLang="en-US" sz="2500" dirty="0"/>
              <a:t>地方志、救灾档案、政府档案、行业部门的统计公报等资料的方式，获取历史年度自然灾害灾情调查数据。</a:t>
            </a:r>
            <a:endParaRPr lang="en-US" altLang="zh-CN" sz="2500" dirty="0"/>
          </a:p>
          <a:p>
            <a:endParaRPr lang="zh-CN" altLang="en-US" sz="2500" dirty="0"/>
          </a:p>
          <a:p>
            <a:r>
              <a:rPr lang="zh-CN" altLang="en-US" sz="2800" b="1" dirty="0"/>
              <a:t>（</a:t>
            </a:r>
            <a:r>
              <a:rPr lang="en-US" altLang="zh-CN" sz="2800" b="1" dirty="0"/>
              <a:t>2</a:t>
            </a:r>
            <a:r>
              <a:rPr lang="zh-CN" altLang="en-US" sz="2800" b="1" dirty="0"/>
              <a:t>）数据整合填报</a:t>
            </a:r>
          </a:p>
          <a:p>
            <a:r>
              <a:rPr lang="zh-CN" altLang="en-US" sz="2500" dirty="0">
                <a:solidFill>
                  <a:srgbClr val="FF0000"/>
                </a:solidFill>
              </a:rPr>
              <a:t>县应急管理部门</a:t>
            </a:r>
            <a:r>
              <a:rPr lang="zh-CN" altLang="en-US" sz="2500" dirty="0"/>
              <a:t>负责对通过资料收集获取的历史年度自然灾害灾情有关数据进行整合填报。</a:t>
            </a:r>
            <a:r>
              <a:rPr lang="zh-CN" altLang="en-US" sz="2500" dirty="0">
                <a:solidFill>
                  <a:srgbClr val="FF0000"/>
                </a:solidFill>
              </a:rPr>
              <a:t>市级、省级</a:t>
            </a:r>
            <a:r>
              <a:rPr lang="zh-CN" altLang="en-US" sz="2500" dirty="0"/>
              <a:t>层面负责对下级填报数据进行审核、质检、汇总。省、市、县应急管理部门通过普查系统正式上报前，应与同级相关部门进行</a:t>
            </a:r>
            <a:r>
              <a:rPr lang="zh-CN" altLang="en-US" sz="2500" dirty="0">
                <a:solidFill>
                  <a:srgbClr val="0070C0"/>
                </a:solidFill>
              </a:rPr>
              <a:t>沟通会商。</a:t>
            </a:r>
            <a:endParaRPr lang="en-US" altLang="zh-CN" sz="2500" dirty="0">
              <a:solidFill>
                <a:srgbClr val="0070C0"/>
              </a:solidFill>
            </a:endParaRPr>
          </a:p>
          <a:p>
            <a:endParaRPr lang="en-US" altLang="zh-CN" sz="2500" dirty="0">
              <a:solidFill>
                <a:srgbClr val="0070C0"/>
              </a:solidFill>
            </a:endParaRPr>
          </a:p>
          <a:p>
            <a:r>
              <a:rPr lang="zh-CN" altLang="en-US" sz="2800" b="1" dirty="0"/>
              <a:t>（</a:t>
            </a:r>
            <a:r>
              <a:rPr lang="en-US" altLang="zh-CN" sz="2800" b="1" dirty="0"/>
              <a:t>3</a:t>
            </a:r>
            <a:r>
              <a:rPr lang="zh-CN" altLang="en-US" sz="2800" b="1" dirty="0"/>
              <a:t>）地质灾害填报灾种处理</a:t>
            </a:r>
          </a:p>
          <a:p>
            <a:r>
              <a:rPr lang="zh-CN" altLang="en-US" sz="2500" dirty="0"/>
              <a:t>县应急管理部门可根据数据资料收集共享获取情况，酌情确定填报</a:t>
            </a:r>
            <a:r>
              <a:rPr lang="zh-CN" altLang="en-US" sz="2500" dirty="0">
                <a:solidFill>
                  <a:srgbClr val="0070C0"/>
                </a:solidFill>
              </a:rPr>
              <a:t>主灾种</a:t>
            </a:r>
            <a:r>
              <a:rPr lang="zh-CN" altLang="en-US" sz="2500" dirty="0"/>
              <a:t>或</a:t>
            </a:r>
            <a:r>
              <a:rPr lang="zh-CN" altLang="en-US" sz="2500" dirty="0">
                <a:solidFill>
                  <a:srgbClr val="0070C0"/>
                </a:solidFill>
              </a:rPr>
              <a:t>亚灾种</a:t>
            </a:r>
            <a:r>
              <a:rPr lang="zh-CN" altLang="en-US" sz="2500" dirty="0"/>
              <a:t>。原则上，</a:t>
            </a:r>
            <a:r>
              <a:rPr lang="en-US" altLang="zh-CN" sz="2500" dirty="0"/>
              <a:t>1978-1999</a:t>
            </a:r>
            <a:r>
              <a:rPr lang="zh-CN" altLang="en-US" sz="2500" dirty="0"/>
              <a:t>年按主灾种（地质灾害）填报，</a:t>
            </a:r>
            <a:r>
              <a:rPr lang="en-US" altLang="zh-CN" sz="2500" dirty="0"/>
              <a:t>2000-2020</a:t>
            </a:r>
            <a:r>
              <a:rPr lang="zh-CN" altLang="en-US" sz="2500" dirty="0"/>
              <a:t>年按亚灾种（崩塌、滑坡、泥石流）填报。</a:t>
            </a:r>
            <a:endParaRPr lang="en-US" altLang="zh-CN" sz="2800" b="1" dirty="0"/>
          </a:p>
        </p:txBody>
      </p:sp>
    </p:spTree>
    <p:extLst>
      <p:ext uri="{BB962C8B-B14F-4D97-AF65-F5344CB8AC3E}">
        <p14:creationId xmlns:p14="http://schemas.microsoft.com/office/powerpoint/2010/main" val="3840948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3010984" y="231546"/>
            <a:ext cx="5991225" cy="6438900"/>
          </a:xfrm>
          <a:prstGeom prst="rect">
            <a:avLst/>
          </a:prstGeom>
        </p:spPr>
      </p:pic>
    </p:spTree>
    <p:extLst>
      <p:ext uri="{BB962C8B-B14F-4D97-AF65-F5344CB8AC3E}">
        <p14:creationId xmlns:p14="http://schemas.microsoft.com/office/powerpoint/2010/main" val="1568284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3084" y="362139"/>
            <a:ext cx="11434527" cy="2585323"/>
          </a:xfrm>
          <a:prstGeom prst="rect">
            <a:avLst/>
          </a:prstGeom>
          <a:noFill/>
        </p:spPr>
        <p:txBody>
          <a:bodyPr wrap="square" rtlCol="0">
            <a:spAutoFit/>
          </a:bodyPr>
          <a:lstStyle/>
          <a:p>
            <a:endParaRPr lang="en-US" altLang="zh-CN" sz="2500" dirty="0"/>
          </a:p>
          <a:p>
            <a:r>
              <a:rPr lang="en-US" altLang="zh-CN" sz="2800" b="1" dirty="0"/>
              <a:t>                  </a:t>
            </a:r>
          </a:p>
          <a:p>
            <a:endParaRPr lang="zh-CN" altLang="en-US" sz="2800" b="1" dirty="0"/>
          </a:p>
          <a:p>
            <a:r>
              <a:rPr lang="en-US" altLang="zh-CN" sz="2800" b="1" dirty="0"/>
              <a:t>4.1.6 </a:t>
            </a:r>
            <a:r>
              <a:rPr lang="zh-CN" altLang="en-US" sz="2800" b="1" dirty="0"/>
              <a:t>成果</a:t>
            </a:r>
          </a:p>
          <a:p>
            <a:r>
              <a:rPr lang="zh-CN" altLang="en-US" sz="2500" dirty="0"/>
              <a:t>县级、市级、省级不同空间范围，逐年的，主要灾情指标数据集。</a:t>
            </a:r>
          </a:p>
          <a:p>
            <a:endParaRPr lang="en-US" altLang="zh-CN" sz="2800" b="1" dirty="0"/>
          </a:p>
        </p:txBody>
      </p:sp>
    </p:spTree>
    <p:extLst>
      <p:ext uri="{BB962C8B-B14F-4D97-AF65-F5344CB8AC3E}">
        <p14:creationId xmlns:p14="http://schemas.microsoft.com/office/powerpoint/2010/main" val="2331403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38265" y="579422"/>
            <a:ext cx="10302844" cy="830997"/>
          </a:xfrm>
          <a:prstGeom prst="rect">
            <a:avLst/>
          </a:prstGeom>
          <a:noFill/>
        </p:spPr>
        <p:txBody>
          <a:bodyPr wrap="square" rtlCol="0">
            <a:spAutoFit/>
          </a:bodyPr>
          <a:lstStyle/>
          <a:p>
            <a:pPr>
              <a:lnSpc>
                <a:spcPct val="150000"/>
              </a:lnSpc>
            </a:pPr>
            <a:r>
              <a:rPr lang="en-US" altLang="zh-CN" sz="3200" b="1" dirty="0"/>
              <a:t>4.2 </a:t>
            </a:r>
            <a:r>
              <a:rPr lang="zh-CN" altLang="zh-CN" sz="3200" b="1" dirty="0"/>
              <a:t>重大历史自然灾害调查</a:t>
            </a:r>
            <a:endParaRPr lang="zh-CN" altLang="en-US" sz="3000" dirty="0"/>
          </a:p>
        </p:txBody>
      </p:sp>
      <p:sp>
        <p:nvSpPr>
          <p:cNvPr id="3" name="文本框 2"/>
          <p:cNvSpPr txBox="1"/>
          <p:nvPr/>
        </p:nvSpPr>
        <p:spPr>
          <a:xfrm>
            <a:off x="398353" y="1410419"/>
            <a:ext cx="11642756" cy="4708981"/>
          </a:xfrm>
          <a:prstGeom prst="rect">
            <a:avLst/>
          </a:prstGeom>
          <a:noFill/>
        </p:spPr>
        <p:txBody>
          <a:bodyPr wrap="square" rtlCol="0">
            <a:spAutoFit/>
          </a:bodyPr>
          <a:lstStyle/>
          <a:p>
            <a:pPr>
              <a:lnSpc>
                <a:spcPct val="150000"/>
              </a:lnSpc>
            </a:pPr>
            <a:r>
              <a:rPr lang="en-US" altLang="zh-CN" sz="2500" b="1" dirty="0"/>
              <a:t>4.2.1 </a:t>
            </a:r>
            <a:r>
              <a:rPr lang="zh-CN" altLang="en-US" sz="2500" b="1" dirty="0"/>
              <a:t>调查范围</a:t>
            </a:r>
          </a:p>
          <a:p>
            <a:r>
              <a:rPr lang="zh-CN" altLang="en-US" sz="2500" dirty="0"/>
              <a:t>全省</a:t>
            </a:r>
            <a:r>
              <a:rPr lang="en-US" altLang="zh-CN" sz="2500" dirty="0"/>
              <a:t>125</a:t>
            </a:r>
            <a:r>
              <a:rPr lang="zh-CN" altLang="en-US" sz="2500" dirty="0"/>
              <a:t>个县级行政区域和建三江国家农业科技园区。农垦国有农场、国有林场、华侨农场也在调查范围内。</a:t>
            </a:r>
            <a:endParaRPr lang="en-US" altLang="zh-CN" sz="2500" dirty="0"/>
          </a:p>
          <a:p>
            <a:endParaRPr lang="en-US" altLang="zh-CN" sz="2500" dirty="0"/>
          </a:p>
          <a:p>
            <a:endParaRPr lang="zh-CN" altLang="en-US" sz="2500" dirty="0"/>
          </a:p>
          <a:p>
            <a:pPr>
              <a:lnSpc>
                <a:spcPct val="150000"/>
              </a:lnSpc>
            </a:pPr>
            <a:r>
              <a:rPr lang="en-US" altLang="zh-CN" sz="2500" b="1" dirty="0"/>
              <a:t>4.2.2 </a:t>
            </a:r>
            <a:r>
              <a:rPr lang="zh-CN" altLang="en-US" sz="2500" b="1" dirty="0"/>
              <a:t>调查内容</a:t>
            </a:r>
          </a:p>
          <a:p>
            <a:r>
              <a:rPr lang="zh-CN" altLang="en-US" sz="2500" dirty="0"/>
              <a:t>针对历史上</a:t>
            </a:r>
            <a:r>
              <a:rPr lang="zh-CN" altLang="en-US" sz="2500" dirty="0">
                <a:solidFill>
                  <a:srgbClr val="048196"/>
                </a:solidFill>
              </a:rPr>
              <a:t>重大台风灾害、重大洪涝灾害、重大森林火灾</a:t>
            </a:r>
            <a:r>
              <a:rPr lang="zh-CN" altLang="en-US" sz="2500" dirty="0"/>
              <a:t>，调查：</a:t>
            </a:r>
            <a:endParaRPr lang="en-US" altLang="zh-CN" sz="2500" dirty="0"/>
          </a:p>
          <a:p>
            <a:endParaRPr lang="en-US" altLang="zh-CN" sz="2500" dirty="0">
              <a:solidFill>
                <a:srgbClr val="048196"/>
              </a:solidFill>
            </a:endParaRPr>
          </a:p>
          <a:p>
            <a:r>
              <a:rPr lang="en-US" altLang="zh-CN" sz="2500" dirty="0"/>
              <a:t>1. </a:t>
            </a:r>
            <a:r>
              <a:rPr lang="zh-CN" altLang="en-US" sz="2500" dirty="0"/>
              <a:t>反映重大灾害事件总体情况及发展变化情况的</a:t>
            </a:r>
            <a:r>
              <a:rPr lang="zh-CN" altLang="en-US" sz="2500" dirty="0">
                <a:solidFill>
                  <a:srgbClr val="00B050"/>
                </a:solidFill>
              </a:rPr>
              <a:t>致灾因子</a:t>
            </a:r>
            <a:r>
              <a:rPr lang="zh-CN" altLang="en-US" sz="2500" dirty="0"/>
              <a:t>数据，</a:t>
            </a:r>
            <a:endParaRPr lang="en-US" altLang="zh-CN" sz="2500" dirty="0"/>
          </a:p>
          <a:p>
            <a:r>
              <a:rPr lang="en-US" altLang="zh-CN" sz="2500" dirty="0"/>
              <a:t>2. </a:t>
            </a:r>
            <a:r>
              <a:rPr lang="zh-CN" altLang="en-US" sz="2500" dirty="0"/>
              <a:t>人员受灾情况、房屋倒损情况、基础设施损毁情况、农作物受灾情况等</a:t>
            </a:r>
            <a:r>
              <a:rPr lang="zh-CN" altLang="en-US" sz="2500" dirty="0">
                <a:solidFill>
                  <a:srgbClr val="00B050"/>
                </a:solidFill>
              </a:rPr>
              <a:t>灾情数据</a:t>
            </a:r>
            <a:r>
              <a:rPr lang="zh-CN" altLang="en-US" sz="2500" dirty="0"/>
              <a:t>（指标数据、报告数据、专题图数据、照片数据）。</a:t>
            </a:r>
          </a:p>
        </p:txBody>
      </p:sp>
    </p:spTree>
    <p:extLst>
      <p:ext uri="{BB962C8B-B14F-4D97-AF65-F5344CB8AC3E}">
        <p14:creationId xmlns:p14="http://schemas.microsoft.com/office/powerpoint/2010/main" val="1431289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3498" y="724276"/>
            <a:ext cx="11615596" cy="3554819"/>
          </a:xfrm>
          <a:prstGeom prst="rect">
            <a:avLst/>
          </a:prstGeom>
          <a:noFill/>
        </p:spPr>
        <p:txBody>
          <a:bodyPr wrap="square" rtlCol="0">
            <a:spAutoFit/>
          </a:bodyPr>
          <a:lstStyle/>
          <a:p>
            <a:pPr>
              <a:lnSpc>
                <a:spcPct val="150000"/>
              </a:lnSpc>
            </a:pPr>
            <a:r>
              <a:rPr lang="en-US" altLang="zh-CN" sz="2500" dirty="0"/>
              <a:t>                </a:t>
            </a:r>
          </a:p>
          <a:p>
            <a:pPr>
              <a:lnSpc>
                <a:spcPct val="150000"/>
              </a:lnSpc>
            </a:pPr>
            <a:endParaRPr lang="en-US" altLang="zh-CN" sz="2500" b="1" dirty="0"/>
          </a:p>
          <a:p>
            <a:pPr>
              <a:lnSpc>
                <a:spcPct val="150000"/>
              </a:lnSpc>
            </a:pPr>
            <a:r>
              <a:rPr lang="en-US" altLang="zh-CN" sz="2500" b="1" dirty="0"/>
              <a:t>4.2.3 </a:t>
            </a:r>
            <a:r>
              <a:rPr lang="zh-CN" altLang="en-US" sz="2500" b="1" dirty="0"/>
              <a:t>任务分工</a:t>
            </a:r>
            <a:endParaRPr lang="en-US" altLang="zh-CN" sz="2500" b="1" dirty="0"/>
          </a:p>
          <a:p>
            <a:pPr>
              <a:lnSpc>
                <a:spcPct val="150000"/>
              </a:lnSpc>
            </a:pPr>
            <a:r>
              <a:rPr lang="zh-CN" altLang="en-US" sz="2500" dirty="0"/>
              <a:t>由</a:t>
            </a:r>
            <a:r>
              <a:rPr lang="zh-CN" altLang="en-US" sz="2500" dirty="0">
                <a:solidFill>
                  <a:srgbClr val="FF0000"/>
                </a:solidFill>
              </a:rPr>
              <a:t>国务院普查办</a:t>
            </a:r>
            <a:r>
              <a:rPr lang="zh-CN" altLang="en-US" sz="2500" dirty="0"/>
              <a:t>以及</a:t>
            </a:r>
            <a:r>
              <a:rPr lang="zh-CN" altLang="en-US" sz="2500" dirty="0">
                <a:solidFill>
                  <a:srgbClr val="FF0000"/>
                </a:solidFill>
              </a:rPr>
              <a:t>省级普查办</a:t>
            </a:r>
            <a:r>
              <a:rPr lang="zh-CN" altLang="en-US" sz="2500" dirty="0"/>
              <a:t>负责组织填报和审核。</a:t>
            </a:r>
            <a:r>
              <a:rPr lang="zh-CN" altLang="en-US" sz="2500" dirty="0">
                <a:solidFill>
                  <a:srgbClr val="FF0000"/>
                </a:solidFill>
              </a:rPr>
              <a:t>省应急管理部门</a:t>
            </a:r>
            <a:r>
              <a:rPr lang="zh-CN" altLang="en-US" sz="2500" dirty="0"/>
              <a:t>负责组织相关部门对国家</a:t>
            </a:r>
            <a:r>
              <a:rPr lang="zh-CN" altLang="en-US" sz="2500" dirty="0">
                <a:solidFill>
                  <a:srgbClr val="0070C0"/>
                </a:solidFill>
              </a:rPr>
              <a:t>下发</a:t>
            </a:r>
            <a:r>
              <a:rPr lang="zh-CN" altLang="en-US" sz="2500" dirty="0"/>
              <a:t>重大自然灾害事件目录清单进行核验，负责组织相关部门对灾害事件详细数据进行</a:t>
            </a:r>
            <a:r>
              <a:rPr lang="zh-CN" altLang="en-US" sz="2500" dirty="0">
                <a:solidFill>
                  <a:srgbClr val="0070C0"/>
                </a:solidFill>
              </a:rPr>
              <a:t>补充</a:t>
            </a:r>
            <a:r>
              <a:rPr lang="zh-CN" altLang="en-US" sz="2500" dirty="0"/>
              <a:t>。</a:t>
            </a:r>
          </a:p>
        </p:txBody>
      </p:sp>
    </p:spTree>
    <p:extLst>
      <p:ext uri="{BB962C8B-B14F-4D97-AF65-F5344CB8AC3E}">
        <p14:creationId xmlns:p14="http://schemas.microsoft.com/office/powerpoint/2010/main" val="3968194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8475" y="760492"/>
            <a:ext cx="11308250" cy="5863144"/>
          </a:xfrm>
          <a:prstGeom prst="rect">
            <a:avLst/>
          </a:prstGeom>
          <a:noFill/>
        </p:spPr>
        <p:txBody>
          <a:bodyPr wrap="square" rtlCol="0">
            <a:spAutoFit/>
          </a:bodyPr>
          <a:lstStyle/>
          <a:p>
            <a:pPr>
              <a:lnSpc>
                <a:spcPct val="150000"/>
              </a:lnSpc>
            </a:pPr>
            <a:r>
              <a:rPr lang="en-US" altLang="zh-CN" sz="2500" dirty="0"/>
              <a:t>              </a:t>
            </a:r>
            <a:r>
              <a:rPr lang="en-US" altLang="zh-CN" sz="2500" b="1" dirty="0"/>
              <a:t>4.2.4 </a:t>
            </a:r>
            <a:r>
              <a:rPr lang="zh-CN" altLang="en-US" sz="2500" b="1" dirty="0"/>
              <a:t>工作流程与技术方法</a:t>
            </a:r>
          </a:p>
          <a:p>
            <a:pPr>
              <a:lnSpc>
                <a:spcPct val="150000"/>
              </a:lnSpc>
            </a:pPr>
            <a:r>
              <a:rPr lang="zh-CN" altLang="en-US" sz="2500" dirty="0"/>
              <a:t>（</a:t>
            </a:r>
            <a:r>
              <a:rPr lang="en-US" altLang="zh-CN" sz="2500" dirty="0"/>
              <a:t>1</a:t>
            </a:r>
            <a:r>
              <a:rPr lang="zh-CN" altLang="en-US" sz="2500" dirty="0"/>
              <a:t>）数据收集填报</a:t>
            </a:r>
          </a:p>
          <a:p>
            <a:pPr>
              <a:lnSpc>
                <a:spcPct val="150000"/>
              </a:lnSpc>
            </a:pPr>
            <a:r>
              <a:rPr lang="zh-CN" altLang="en-US" sz="2500" dirty="0"/>
              <a:t>       通过收集地方志、救灾档案、政府档案、行业部门统计公报等资料的方式，获取重大历史自然灾害调查数据。</a:t>
            </a:r>
            <a:endParaRPr lang="en-US" altLang="zh-CN" sz="2500" dirty="0"/>
          </a:p>
          <a:p>
            <a:pPr>
              <a:lnSpc>
                <a:spcPct val="150000"/>
              </a:lnSpc>
            </a:pPr>
            <a:endParaRPr lang="zh-CN" altLang="en-US" sz="2500" dirty="0"/>
          </a:p>
          <a:p>
            <a:pPr>
              <a:lnSpc>
                <a:spcPct val="150000"/>
              </a:lnSpc>
            </a:pPr>
            <a:r>
              <a:rPr lang="zh-CN" altLang="en-US" sz="2500" dirty="0"/>
              <a:t>重大台风灾害事件的数据填报：</a:t>
            </a:r>
            <a:endParaRPr lang="en-US" altLang="zh-CN" sz="2500" dirty="0"/>
          </a:p>
          <a:p>
            <a:pPr>
              <a:lnSpc>
                <a:spcPct val="150000"/>
              </a:lnSpc>
            </a:pPr>
            <a:r>
              <a:rPr lang="zh-CN" altLang="en-US" sz="2500" dirty="0">
                <a:solidFill>
                  <a:srgbClr val="0070C0"/>
                </a:solidFill>
              </a:rPr>
              <a:t>由中国气象局确定</a:t>
            </a:r>
            <a:r>
              <a:rPr lang="zh-CN" altLang="en-US" sz="2500" dirty="0">
                <a:solidFill>
                  <a:srgbClr val="00B050"/>
                </a:solidFill>
              </a:rPr>
              <a:t>致灾因子</a:t>
            </a:r>
            <a:r>
              <a:rPr lang="zh-CN" altLang="en-US" sz="2500" dirty="0">
                <a:solidFill>
                  <a:srgbClr val="0070C0"/>
                </a:solidFill>
              </a:rPr>
              <a:t>调查指标并提供相关数据；人员受灾情况、房屋倒损情况、基础设施损毁情况、农作物受灾情况等</a:t>
            </a:r>
            <a:r>
              <a:rPr lang="zh-CN" altLang="en-US" sz="2500" dirty="0">
                <a:solidFill>
                  <a:srgbClr val="00B050"/>
                </a:solidFill>
              </a:rPr>
              <a:t>灾情数据</a:t>
            </a:r>
            <a:r>
              <a:rPr lang="zh-CN" altLang="en-US" sz="2500" dirty="0">
                <a:solidFill>
                  <a:srgbClr val="0070C0"/>
                </a:solidFill>
              </a:rPr>
              <a:t>由</a:t>
            </a:r>
            <a:r>
              <a:rPr lang="zh-CN" altLang="en-US" sz="2500" dirty="0">
                <a:solidFill>
                  <a:srgbClr val="FF0000"/>
                </a:solidFill>
              </a:rPr>
              <a:t>省级</a:t>
            </a:r>
            <a:r>
              <a:rPr lang="zh-CN" altLang="en-US" sz="2500" dirty="0">
                <a:solidFill>
                  <a:srgbClr val="0070C0"/>
                </a:solidFill>
              </a:rPr>
              <a:t>普查办组织</a:t>
            </a:r>
            <a:r>
              <a:rPr lang="zh-CN" altLang="en-US" sz="2500" dirty="0">
                <a:solidFill>
                  <a:srgbClr val="FF0000"/>
                </a:solidFill>
              </a:rPr>
              <a:t>省级</a:t>
            </a:r>
            <a:r>
              <a:rPr lang="zh-CN" altLang="en-US" sz="2500" dirty="0">
                <a:solidFill>
                  <a:srgbClr val="0070C0"/>
                </a:solidFill>
              </a:rPr>
              <a:t>应急管理、民政、交通、工业和信息化、电力、水利、市政、自然资源部门以及地方史志办公室提供。</a:t>
            </a:r>
            <a:endParaRPr lang="zh-CN" altLang="en-US" sz="2500" dirty="0"/>
          </a:p>
        </p:txBody>
      </p:sp>
    </p:spTree>
    <p:extLst>
      <p:ext uri="{BB962C8B-B14F-4D97-AF65-F5344CB8AC3E}">
        <p14:creationId xmlns:p14="http://schemas.microsoft.com/office/powerpoint/2010/main" val="1503094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2673" y="1385181"/>
            <a:ext cx="11027120" cy="4131900"/>
          </a:xfrm>
          <a:prstGeom prst="rect">
            <a:avLst/>
          </a:prstGeom>
          <a:noFill/>
        </p:spPr>
        <p:txBody>
          <a:bodyPr wrap="square" rtlCol="0">
            <a:spAutoFit/>
          </a:bodyPr>
          <a:lstStyle/>
          <a:p>
            <a:pPr>
              <a:lnSpc>
                <a:spcPct val="150000"/>
              </a:lnSpc>
            </a:pPr>
            <a:r>
              <a:rPr lang="zh-CN" altLang="en-US" sz="2500" dirty="0"/>
              <a:t>重大洪涝灾害事件的数据填报：</a:t>
            </a:r>
            <a:endParaRPr lang="en-US" altLang="zh-CN" sz="2500" dirty="0"/>
          </a:p>
          <a:p>
            <a:pPr>
              <a:lnSpc>
                <a:spcPct val="150000"/>
              </a:lnSpc>
            </a:pPr>
            <a:r>
              <a:rPr lang="zh-CN" altLang="en-US" sz="2500" dirty="0">
                <a:solidFill>
                  <a:srgbClr val="0070C0"/>
                </a:solidFill>
              </a:rPr>
              <a:t>由</a:t>
            </a:r>
            <a:r>
              <a:rPr lang="zh-CN" altLang="en-US" sz="2500" dirty="0">
                <a:solidFill>
                  <a:srgbClr val="FF0000"/>
                </a:solidFill>
              </a:rPr>
              <a:t>国务院普查办</a:t>
            </a:r>
            <a:r>
              <a:rPr lang="zh-CN" altLang="en-US" sz="2500" dirty="0">
                <a:solidFill>
                  <a:srgbClr val="0070C0"/>
                </a:solidFill>
              </a:rPr>
              <a:t>牵头负责相关数据收集整编，致灾因子数据会同水利部门专业单位收集整编；人员受灾情况、房屋倒损情况、基础设施损毁情况、农作物受灾情况等灾情数据由</a:t>
            </a:r>
            <a:r>
              <a:rPr lang="zh-CN" altLang="en-US" sz="2500" dirty="0">
                <a:solidFill>
                  <a:srgbClr val="FF0000"/>
                </a:solidFill>
              </a:rPr>
              <a:t>省级</a:t>
            </a:r>
            <a:r>
              <a:rPr lang="zh-CN" altLang="en-US" sz="2500" dirty="0">
                <a:solidFill>
                  <a:srgbClr val="0070C0"/>
                </a:solidFill>
              </a:rPr>
              <a:t>普查办组织</a:t>
            </a:r>
            <a:r>
              <a:rPr lang="zh-CN" altLang="en-US" sz="2500" dirty="0">
                <a:solidFill>
                  <a:srgbClr val="FF0000"/>
                </a:solidFill>
              </a:rPr>
              <a:t>省级</a:t>
            </a:r>
            <a:r>
              <a:rPr lang="zh-CN" altLang="en-US" sz="2500" dirty="0">
                <a:solidFill>
                  <a:srgbClr val="0070C0"/>
                </a:solidFill>
              </a:rPr>
              <a:t>应急管部门、民政部门、交通部门、通信管理部门、电力部门、水利部门、市政部门、自然资源部门以及地方史志办公室收集整编。</a:t>
            </a:r>
            <a:endParaRPr lang="zh-CN" altLang="en-US" sz="2500" dirty="0"/>
          </a:p>
          <a:p>
            <a:pPr>
              <a:lnSpc>
                <a:spcPct val="150000"/>
              </a:lnSpc>
            </a:pPr>
            <a:endParaRPr lang="zh-CN" altLang="en-US" sz="2500" dirty="0"/>
          </a:p>
        </p:txBody>
      </p:sp>
    </p:spTree>
    <p:extLst>
      <p:ext uri="{BB962C8B-B14F-4D97-AF65-F5344CB8AC3E}">
        <p14:creationId xmlns:p14="http://schemas.microsoft.com/office/powerpoint/2010/main" val="4146225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374" y="1584356"/>
            <a:ext cx="4780230" cy="1823576"/>
          </a:xfrm>
          <a:prstGeom prst="rect">
            <a:avLst/>
          </a:prstGeom>
          <a:noFill/>
        </p:spPr>
        <p:txBody>
          <a:bodyPr wrap="square" rtlCol="0">
            <a:spAutoFit/>
          </a:bodyPr>
          <a:lstStyle/>
          <a:p>
            <a:pPr>
              <a:lnSpc>
                <a:spcPct val="150000"/>
              </a:lnSpc>
            </a:pPr>
            <a:r>
              <a:rPr lang="zh-CN" altLang="en-US" sz="2500" dirty="0"/>
              <a:t>重大森林火灾事件的数据填报：</a:t>
            </a:r>
            <a:r>
              <a:rPr lang="zh-CN" altLang="en-US" sz="2500" dirty="0">
                <a:solidFill>
                  <a:srgbClr val="00B050"/>
                </a:solidFill>
              </a:rPr>
              <a:t>致灾因子</a:t>
            </a:r>
            <a:r>
              <a:rPr lang="zh-CN" altLang="en-US" sz="2500" dirty="0">
                <a:solidFill>
                  <a:srgbClr val="0070C0"/>
                </a:solidFill>
              </a:rPr>
              <a:t>和</a:t>
            </a:r>
            <a:r>
              <a:rPr lang="zh-CN" altLang="en-US" sz="2500" dirty="0">
                <a:solidFill>
                  <a:srgbClr val="00B050"/>
                </a:solidFill>
              </a:rPr>
              <a:t>灾情数据</a:t>
            </a:r>
            <a:r>
              <a:rPr lang="zh-CN" altLang="en-US" sz="2500" dirty="0">
                <a:solidFill>
                  <a:srgbClr val="0070C0"/>
                </a:solidFill>
              </a:rPr>
              <a:t>由</a:t>
            </a:r>
            <a:r>
              <a:rPr lang="zh-CN" altLang="en-US" sz="2500" dirty="0">
                <a:solidFill>
                  <a:srgbClr val="FF0000"/>
                </a:solidFill>
              </a:rPr>
              <a:t>国家</a:t>
            </a:r>
            <a:r>
              <a:rPr lang="zh-CN" altLang="en-US" sz="2500" dirty="0">
                <a:solidFill>
                  <a:srgbClr val="0070C0"/>
                </a:solidFill>
              </a:rPr>
              <a:t>和</a:t>
            </a:r>
            <a:r>
              <a:rPr lang="zh-CN" altLang="en-US" sz="2500" dirty="0">
                <a:solidFill>
                  <a:srgbClr val="FF0000"/>
                </a:solidFill>
              </a:rPr>
              <a:t>省</a:t>
            </a:r>
            <a:r>
              <a:rPr lang="zh-CN" altLang="en-US" sz="2500" dirty="0">
                <a:solidFill>
                  <a:srgbClr val="0070C0"/>
                </a:solidFill>
              </a:rPr>
              <a:t>、</a:t>
            </a:r>
            <a:r>
              <a:rPr lang="zh-CN" altLang="en-US" sz="2500" dirty="0">
                <a:solidFill>
                  <a:srgbClr val="FF0000"/>
                </a:solidFill>
              </a:rPr>
              <a:t>市、县</a:t>
            </a:r>
            <a:r>
              <a:rPr lang="zh-CN" altLang="en-US" sz="2500" dirty="0">
                <a:solidFill>
                  <a:srgbClr val="0070C0"/>
                </a:solidFill>
              </a:rPr>
              <a:t>林草部门提供。</a:t>
            </a:r>
          </a:p>
        </p:txBody>
      </p:sp>
      <p:pic>
        <p:nvPicPr>
          <p:cNvPr id="5" name="图片 4"/>
          <p:cNvPicPr>
            <a:picLocks noChangeAspect="1"/>
          </p:cNvPicPr>
          <p:nvPr/>
        </p:nvPicPr>
        <p:blipFill>
          <a:blip r:embed="rId2"/>
          <a:stretch>
            <a:fillRect/>
          </a:stretch>
        </p:blipFill>
        <p:spPr>
          <a:xfrm>
            <a:off x="5786954" y="81481"/>
            <a:ext cx="4203264" cy="6858000"/>
          </a:xfrm>
          <a:prstGeom prst="rect">
            <a:avLst/>
          </a:prstGeom>
        </p:spPr>
      </p:pic>
    </p:spTree>
    <p:extLst>
      <p:ext uri="{BB962C8B-B14F-4D97-AF65-F5344CB8AC3E}">
        <p14:creationId xmlns:p14="http://schemas.microsoft.com/office/powerpoint/2010/main" val="3342406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58824" y="237465"/>
            <a:ext cx="8229600" cy="743152"/>
          </a:xfrm>
          <a:prstGeom prst="rect">
            <a:avLst/>
          </a:prstGeom>
          <a:noFill/>
        </p:spPr>
        <p:txBody>
          <a:bodyPr wrap="square" rtlCol="0">
            <a:spAutoFit/>
          </a:bodyPr>
          <a:lstStyle/>
          <a:p>
            <a:pPr>
              <a:lnSpc>
                <a:spcPct val="150000"/>
              </a:lnSpc>
            </a:pPr>
            <a:r>
              <a:rPr lang="zh-CN" altLang="zh-CN" sz="3200" b="1" dirty="0"/>
              <a:t>第</a:t>
            </a:r>
            <a:r>
              <a:rPr lang="en-US" altLang="zh-CN" sz="3200" b="1" dirty="0"/>
              <a:t>5</a:t>
            </a:r>
            <a:r>
              <a:rPr lang="zh-CN" altLang="zh-CN" sz="3200" b="1" dirty="0"/>
              <a:t>章 综合减灾能力调查与评估</a:t>
            </a:r>
            <a:endParaRPr lang="zh-CN" altLang="en-US" sz="3000" dirty="0"/>
          </a:p>
        </p:txBody>
      </p:sp>
      <p:sp>
        <p:nvSpPr>
          <p:cNvPr id="3" name="文本框 2"/>
          <p:cNvSpPr txBox="1"/>
          <p:nvPr/>
        </p:nvSpPr>
        <p:spPr>
          <a:xfrm>
            <a:off x="1577849" y="980617"/>
            <a:ext cx="6102319" cy="830997"/>
          </a:xfrm>
          <a:prstGeom prst="rect">
            <a:avLst/>
          </a:prstGeom>
          <a:noFill/>
        </p:spPr>
        <p:txBody>
          <a:bodyPr wrap="square" rtlCol="0">
            <a:spAutoFit/>
          </a:bodyPr>
          <a:lstStyle/>
          <a:p>
            <a:pPr>
              <a:lnSpc>
                <a:spcPct val="150000"/>
              </a:lnSpc>
            </a:pPr>
            <a:r>
              <a:rPr lang="en-US" altLang="zh-CN" sz="3200" b="1" dirty="0"/>
              <a:t>5.1 </a:t>
            </a:r>
            <a:r>
              <a:rPr lang="zh-CN" altLang="zh-CN" sz="3200" b="1" dirty="0"/>
              <a:t>政府减灾能力调查</a:t>
            </a:r>
            <a:endParaRPr lang="zh-CN" altLang="en-US" sz="3000" dirty="0"/>
          </a:p>
        </p:txBody>
      </p:sp>
      <p:sp>
        <p:nvSpPr>
          <p:cNvPr id="4" name="文本框 3"/>
          <p:cNvSpPr txBox="1"/>
          <p:nvPr/>
        </p:nvSpPr>
        <p:spPr>
          <a:xfrm>
            <a:off x="612806" y="1982364"/>
            <a:ext cx="10981853" cy="4708981"/>
          </a:xfrm>
          <a:prstGeom prst="rect">
            <a:avLst/>
          </a:prstGeom>
          <a:noFill/>
        </p:spPr>
        <p:txBody>
          <a:bodyPr wrap="square" rtlCol="0">
            <a:spAutoFit/>
          </a:bodyPr>
          <a:lstStyle/>
          <a:p>
            <a:pPr>
              <a:lnSpc>
                <a:spcPct val="150000"/>
              </a:lnSpc>
            </a:pPr>
            <a:r>
              <a:rPr lang="en-US" altLang="zh-CN" sz="2500" b="1" dirty="0"/>
              <a:t>5.1.1 </a:t>
            </a:r>
            <a:r>
              <a:rPr lang="zh-CN" altLang="en-US" sz="2500" b="1" dirty="0"/>
              <a:t>调查范围</a:t>
            </a:r>
          </a:p>
          <a:p>
            <a:pPr>
              <a:lnSpc>
                <a:spcPct val="150000"/>
              </a:lnSpc>
            </a:pPr>
            <a:r>
              <a:rPr lang="zh-CN" altLang="en-US" sz="2500" dirty="0"/>
              <a:t>全省</a:t>
            </a:r>
            <a:r>
              <a:rPr lang="en-US" altLang="zh-CN" sz="2500" dirty="0"/>
              <a:t>125</a:t>
            </a:r>
            <a:r>
              <a:rPr lang="zh-CN" altLang="en-US" sz="2500" dirty="0"/>
              <a:t>个县级行政区域和建三江国家农业科技园区。</a:t>
            </a:r>
            <a:endParaRPr lang="en-US" altLang="zh-CN" sz="2500" dirty="0"/>
          </a:p>
          <a:p>
            <a:pPr>
              <a:lnSpc>
                <a:spcPct val="150000"/>
              </a:lnSpc>
            </a:pPr>
            <a:endParaRPr lang="zh-CN" altLang="en-US" sz="2500" dirty="0"/>
          </a:p>
          <a:p>
            <a:pPr>
              <a:lnSpc>
                <a:spcPct val="150000"/>
              </a:lnSpc>
            </a:pPr>
            <a:r>
              <a:rPr lang="en-US" altLang="zh-CN" sz="2500" b="1" dirty="0"/>
              <a:t>5.1.2 </a:t>
            </a:r>
            <a:r>
              <a:rPr lang="zh-CN" altLang="en-US" sz="2500" b="1" dirty="0"/>
              <a:t>调查内容</a:t>
            </a:r>
          </a:p>
          <a:p>
            <a:pPr>
              <a:lnSpc>
                <a:spcPct val="150000"/>
              </a:lnSpc>
            </a:pPr>
            <a:r>
              <a:rPr lang="zh-CN" altLang="en-US" sz="2500" dirty="0"/>
              <a:t>（</a:t>
            </a:r>
            <a:r>
              <a:rPr lang="en-US" altLang="zh-CN" sz="2500" dirty="0"/>
              <a:t>1</a:t>
            </a:r>
            <a:r>
              <a:rPr lang="zh-CN" altLang="en-US" sz="2500" dirty="0"/>
              <a:t>）灾害管理能力调查</a:t>
            </a:r>
          </a:p>
          <a:p>
            <a:pPr>
              <a:lnSpc>
                <a:spcPct val="150000"/>
              </a:lnSpc>
            </a:pPr>
            <a:r>
              <a:rPr lang="zh-CN" altLang="en-US" sz="2500" dirty="0"/>
              <a:t>包括对省、市、县应急管理、地震、气象、水利、自然资源、林草、农业、交通运输、住房和城乡建设部门、科学技术等</a:t>
            </a:r>
            <a:r>
              <a:rPr lang="en-US" altLang="zh-CN" sz="2500" dirty="0">
                <a:solidFill>
                  <a:srgbClr val="FF0000"/>
                </a:solidFill>
              </a:rPr>
              <a:t>10</a:t>
            </a:r>
            <a:r>
              <a:rPr lang="zh-CN" altLang="en-US" sz="2500" dirty="0">
                <a:solidFill>
                  <a:srgbClr val="FF0000"/>
                </a:solidFill>
              </a:rPr>
              <a:t>部门</a:t>
            </a:r>
            <a:r>
              <a:rPr lang="zh-CN" altLang="en-US" sz="2500" dirty="0"/>
              <a:t>的调查，具体包括灾害</a:t>
            </a:r>
            <a:r>
              <a:rPr lang="zh-CN" altLang="en-US" sz="2500" dirty="0">
                <a:solidFill>
                  <a:srgbClr val="00B050"/>
                </a:solidFill>
              </a:rPr>
              <a:t>管理队伍</a:t>
            </a:r>
            <a:r>
              <a:rPr lang="zh-CN" altLang="en-US" sz="2500" dirty="0"/>
              <a:t>概况、</a:t>
            </a:r>
            <a:r>
              <a:rPr lang="zh-CN" altLang="en-US" sz="2500" dirty="0">
                <a:solidFill>
                  <a:srgbClr val="00B050"/>
                </a:solidFill>
              </a:rPr>
              <a:t>防灾减灾规划</a:t>
            </a:r>
            <a:r>
              <a:rPr lang="zh-CN" altLang="en-US" sz="2500" dirty="0"/>
              <a:t>、灾害</a:t>
            </a:r>
            <a:r>
              <a:rPr lang="zh-CN" altLang="en-US" sz="2500" dirty="0">
                <a:solidFill>
                  <a:srgbClr val="00B050"/>
                </a:solidFill>
              </a:rPr>
              <a:t>应急预案</a:t>
            </a:r>
            <a:r>
              <a:rPr lang="zh-CN" altLang="en-US" sz="2500" dirty="0"/>
              <a:t>和减灾</a:t>
            </a:r>
            <a:r>
              <a:rPr lang="zh-CN" altLang="en-US" sz="2500" dirty="0">
                <a:solidFill>
                  <a:srgbClr val="00B050"/>
                </a:solidFill>
              </a:rPr>
              <a:t>资金</a:t>
            </a:r>
            <a:r>
              <a:rPr lang="zh-CN" altLang="en-US" sz="2500" dirty="0"/>
              <a:t>投入情况等。</a:t>
            </a:r>
          </a:p>
        </p:txBody>
      </p:sp>
    </p:spTree>
    <p:extLst>
      <p:ext uri="{BB962C8B-B14F-4D97-AF65-F5344CB8AC3E}">
        <p14:creationId xmlns:p14="http://schemas.microsoft.com/office/powerpoint/2010/main" val="604007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9710" y="1323724"/>
            <a:ext cx="11697077" cy="4131900"/>
          </a:xfrm>
          <a:prstGeom prst="rect">
            <a:avLst/>
          </a:prstGeom>
          <a:noFill/>
        </p:spPr>
        <p:txBody>
          <a:bodyPr wrap="square" rtlCol="0">
            <a:spAutoFit/>
          </a:bodyPr>
          <a:lstStyle/>
          <a:p>
            <a:pPr>
              <a:lnSpc>
                <a:spcPct val="150000"/>
              </a:lnSpc>
            </a:pPr>
            <a:r>
              <a:rPr lang="zh-CN" altLang="en-US" sz="2500" dirty="0"/>
              <a:t>（</a:t>
            </a:r>
            <a:r>
              <a:rPr lang="en-US" altLang="zh-CN" sz="2500" dirty="0"/>
              <a:t>2</a:t>
            </a:r>
            <a:r>
              <a:rPr lang="zh-CN" altLang="en-US" sz="2500" dirty="0"/>
              <a:t>）行业专业队伍调查</a:t>
            </a:r>
          </a:p>
          <a:p>
            <a:pPr>
              <a:lnSpc>
                <a:spcPct val="150000"/>
              </a:lnSpc>
            </a:pPr>
            <a:r>
              <a:rPr lang="zh-CN" altLang="en-US" sz="2500" dirty="0"/>
              <a:t>包括对综合性、政府专职和企事业专业消防救援队伍、森林消防救援队伍、航空护林站队伍、地震专业救援队伍、以及矿山</a:t>
            </a:r>
            <a:r>
              <a:rPr lang="en-US" altLang="zh-CN" sz="2500" dirty="0"/>
              <a:t>/</a:t>
            </a:r>
            <a:r>
              <a:rPr lang="zh-CN" altLang="en-US" sz="2500" dirty="0"/>
              <a:t>隧道、危化</a:t>
            </a:r>
            <a:r>
              <a:rPr lang="en-US" altLang="zh-CN" sz="2500" dirty="0"/>
              <a:t>/</a:t>
            </a:r>
            <a:r>
              <a:rPr lang="zh-CN" altLang="en-US" sz="2500" dirty="0"/>
              <a:t>油气等行业专业队伍的调查；调查内容包括</a:t>
            </a:r>
            <a:r>
              <a:rPr lang="zh-CN" altLang="en-US" sz="2500" dirty="0">
                <a:solidFill>
                  <a:srgbClr val="00B050"/>
                </a:solidFill>
              </a:rPr>
              <a:t>队伍概况</a:t>
            </a:r>
            <a:r>
              <a:rPr lang="zh-CN" altLang="en-US" sz="2500" dirty="0"/>
              <a:t>、</a:t>
            </a:r>
            <a:r>
              <a:rPr lang="zh-CN" altLang="en-US" sz="2500" dirty="0">
                <a:solidFill>
                  <a:srgbClr val="00B050"/>
                </a:solidFill>
              </a:rPr>
              <a:t>主要装备</a:t>
            </a:r>
            <a:r>
              <a:rPr lang="zh-CN" altLang="en-US" sz="2500" dirty="0"/>
              <a:t>、</a:t>
            </a:r>
            <a:r>
              <a:rPr lang="zh-CN" altLang="en-US" sz="2500" dirty="0">
                <a:solidFill>
                  <a:srgbClr val="00B050"/>
                </a:solidFill>
              </a:rPr>
              <a:t>抢险救援情况</a:t>
            </a:r>
            <a:r>
              <a:rPr lang="zh-CN" altLang="en-US" sz="2500" dirty="0"/>
              <a:t>等。</a:t>
            </a:r>
          </a:p>
          <a:p>
            <a:pPr>
              <a:lnSpc>
                <a:spcPct val="150000"/>
              </a:lnSpc>
            </a:pPr>
            <a:r>
              <a:rPr lang="zh-CN" altLang="en-US" sz="2500" dirty="0"/>
              <a:t>（</a:t>
            </a:r>
            <a:r>
              <a:rPr lang="en-US" altLang="zh-CN" sz="2500" dirty="0"/>
              <a:t>3</a:t>
            </a:r>
            <a:r>
              <a:rPr lang="zh-CN" altLang="en-US" sz="2500" dirty="0"/>
              <a:t>）救灾物资储备基地调查</a:t>
            </a:r>
          </a:p>
          <a:p>
            <a:pPr>
              <a:lnSpc>
                <a:spcPct val="150000"/>
              </a:lnSpc>
            </a:pPr>
            <a:r>
              <a:rPr lang="zh-CN" altLang="en-US" sz="2500" dirty="0"/>
              <a:t>包括对省、市、县应急管理、发展改革（粮食和物资储备）、民政救灾物资储备库（点）的调查，调查内容包括</a:t>
            </a:r>
            <a:r>
              <a:rPr lang="zh-CN" altLang="en-US" sz="2500" dirty="0">
                <a:solidFill>
                  <a:srgbClr val="00B050"/>
                </a:solidFill>
              </a:rPr>
              <a:t>基地概况、储备物资</a:t>
            </a:r>
            <a:r>
              <a:rPr lang="zh-CN" altLang="en-US" sz="2500" dirty="0"/>
              <a:t>情况。</a:t>
            </a:r>
          </a:p>
        </p:txBody>
      </p:sp>
    </p:spTree>
    <p:extLst>
      <p:ext uri="{BB962C8B-B14F-4D97-AF65-F5344CB8AC3E}">
        <p14:creationId xmlns:p14="http://schemas.microsoft.com/office/powerpoint/2010/main" val="40223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97236" y="437103"/>
            <a:ext cx="8520281" cy="861774"/>
          </a:xfrm>
          <a:prstGeom prst="rect">
            <a:avLst/>
          </a:prstGeom>
          <a:noFill/>
        </p:spPr>
        <p:txBody>
          <a:bodyPr wrap="none" rtlCol="0">
            <a:spAutoFit/>
            <a:scene3d>
              <a:camera prst="orthographicFront"/>
              <a:lightRig rig="threePt" dir="t"/>
            </a:scene3d>
            <a:sp3d contourW="12700"/>
          </a:bodyPr>
          <a:lstStyle/>
          <a:p>
            <a:r>
              <a:rPr lang="zh-CN" altLang="en-US" sz="5000" b="1" dirty="0">
                <a:solidFill>
                  <a:srgbClr val="0070C0"/>
                </a:solidFill>
                <a:cs typeface="+mn-ea"/>
                <a:sym typeface="+mn-lt"/>
              </a:rPr>
              <a:t>二、</a:t>
            </a:r>
            <a:r>
              <a:rPr lang="en-US" altLang="zh-CN" sz="5000" b="1" dirty="0">
                <a:solidFill>
                  <a:srgbClr val="0070C0"/>
                </a:solidFill>
                <a:cs typeface="+mn-ea"/>
                <a:sym typeface="+mn-lt"/>
              </a:rPr>
              <a:t>《</a:t>
            </a:r>
            <a:r>
              <a:rPr lang="zh-CN" altLang="en-US" sz="5000" b="1" dirty="0">
                <a:solidFill>
                  <a:srgbClr val="0070C0"/>
                </a:solidFill>
                <a:cs typeface="+mn-ea"/>
                <a:sym typeface="+mn-lt"/>
              </a:rPr>
              <a:t>实施方案</a:t>
            </a:r>
            <a:r>
              <a:rPr lang="en-US" altLang="zh-CN" sz="5000" b="1" dirty="0">
                <a:solidFill>
                  <a:srgbClr val="0070C0"/>
                </a:solidFill>
                <a:cs typeface="+mn-ea"/>
                <a:sym typeface="+mn-lt"/>
              </a:rPr>
              <a:t>》</a:t>
            </a:r>
            <a:r>
              <a:rPr lang="zh-CN" altLang="en-US" sz="5000" b="1" dirty="0">
                <a:solidFill>
                  <a:srgbClr val="0070C0"/>
                </a:solidFill>
                <a:cs typeface="+mn-ea"/>
                <a:sym typeface="+mn-lt"/>
              </a:rPr>
              <a:t>的逻辑结构</a:t>
            </a:r>
            <a:endParaRPr lang="en-US" altLang="zh-CN" sz="5000" b="1" dirty="0">
              <a:solidFill>
                <a:srgbClr val="0070C0"/>
              </a:solidFill>
              <a:cs typeface="+mn-ea"/>
              <a:sym typeface="+mn-lt"/>
            </a:endParaRPr>
          </a:p>
        </p:txBody>
      </p:sp>
      <p:sp>
        <p:nvSpPr>
          <p:cNvPr id="3" name="文本框 2"/>
          <p:cNvSpPr txBox="1"/>
          <p:nvPr/>
        </p:nvSpPr>
        <p:spPr>
          <a:xfrm>
            <a:off x="2981008" y="1385277"/>
            <a:ext cx="6896522" cy="553998"/>
          </a:xfrm>
          <a:prstGeom prst="rect">
            <a:avLst/>
          </a:prstGeom>
          <a:noFill/>
        </p:spPr>
        <p:txBody>
          <a:bodyPr wrap="square" rtlCol="0">
            <a:spAutoFit/>
          </a:bodyPr>
          <a:lstStyle/>
          <a:p>
            <a:r>
              <a:rPr lang="en-US" altLang="zh-CN" sz="3000" dirty="0">
                <a:solidFill>
                  <a:srgbClr val="0070C0"/>
                </a:solidFill>
              </a:rPr>
              <a:t>200</a:t>
            </a:r>
            <a:r>
              <a:rPr lang="zh-CN" altLang="en-US" sz="3000" dirty="0">
                <a:solidFill>
                  <a:srgbClr val="0070C0"/>
                </a:solidFill>
              </a:rPr>
              <a:t>多页，</a:t>
            </a:r>
            <a:r>
              <a:rPr lang="en-US" altLang="zh-CN" sz="3000" dirty="0">
                <a:solidFill>
                  <a:srgbClr val="0070C0"/>
                </a:solidFill>
              </a:rPr>
              <a:t>9</a:t>
            </a:r>
            <a:r>
              <a:rPr lang="zh-CN" altLang="en-US" sz="3000" dirty="0">
                <a:solidFill>
                  <a:srgbClr val="0070C0"/>
                </a:solidFill>
              </a:rPr>
              <a:t>万多字，</a:t>
            </a:r>
            <a:r>
              <a:rPr lang="en-US" altLang="zh-CN" sz="3000" dirty="0">
                <a:solidFill>
                  <a:srgbClr val="0070C0"/>
                </a:solidFill>
              </a:rPr>
              <a:t>11</a:t>
            </a:r>
            <a:r>
              <a:rPr lang="zh-CN" altLang="en-US" sz="3000" dirty="0">
                <a:solidFill>
                  <a:srgbClr val="0070C0"/>
                </a:solidFill>
              </a:rPr>
              <a:t>章</a:t>
            </a:r>
            <a:r>
              <a:rPr lang="en-US" altLang="zh-CN" sz="3000" dirty="0">
                <a:solidFill>
                  <a:srgbClr val="0070C0"/>
                </a:solidFill>
              </a:rPr>
              <a:t>+2</a:t>
            </a:r>
            <a:r>
              <a:rPr lang="zh-CN" altLang="en-US" sz="3000" dirty="0">
                <a:solidFill>
                  <a:srgbClr val="0070C0"/>
                </a:solidFill>
              </a:rPr>
              <a:t>附件：</a:t>
            </a:r>
          </a:p>
        </p:txBody>
      </p:sp>
      <p:sp>
        <p:nvSpPr>
          <p:cNvPr id="5" name="圆角矩形 4"/>
          <p:cNvSpPr/>
          <p:nvPr/>
        </p:nvSpPr>
        <p:spPr>
          <a:xfrm>
            <a:off x="3868614" y="2115678"/>
            <a:ext cx="3516924" cy="54261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500" b="1" dirty="0">
                <a:latin typeface="+mn-ea"/>
              </a:rPr>
              <a:t>1. </a:t>
            </a:r>
            <a:r>
              <a:rPr lang="zh-CN" altLang="en-US" sz="2500" b="1" dirty="0">
                <a:latin typeface="+mn-ea"/>
              </a:rPr>
              <a:t>总体方案</a:t>
            </a:r>
          </a:p>
        </p:txBody>
      </p:sp>
      <p:sp>
        <p:nvSpPr>
          <p:cNvPr id="6" name="圆角矩形 5"/>
          <p:cNvSpPr/>
          <p:nvPr/>
        </p:nvSpPr>
        <p:spPr>
          <a:xfrm>
            <a:off x="643093" y="2893930"/>
            <a:ext cx="4838282" cy="525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2. </a:t>
            </a:r>
            <a:r>
              <a:rPr lang="zh-CN" altLang="en-US" sz="2500" b="1" dirty="0">
                <a:latin typeface="+mn-ea"/>
              </a:rPr>
              <a:t>主要灾害致灾调查与评估</a:t>
            </a:r>
          </a:p>
        </p:txBody>
      </p:sp>
      <p:sp>
        <p:nvSpPr>
          <p:cNvPr id="7" name="圆角矩形 6"/>
          <p:cNvSpPr/>
          <p:nvPr/>
        </p:nvSpPr>
        <p:spPr>
          <a:xfrm>
            <a:off x="643094" y="3564829"/>
            <a:ext cx="4838282" cy="469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3. </a:t>
            </a:r>
            <a:r>
              <a:rPr lang="zh-CN" altLang="zh-CN" sz="2500" b="1" dirty="0">
                <a:latin typeface="+mn-ea"/>
              </a:rPr>
              <a:t>承灾体调查与评估</a:t>
            </a:r>
            <a:endParaRPr lang="zh-CN" altLang="en-US" sz="2500" b="1" dirty="0">
              <a:latin typeface="+mn-ea"/>
            </a:endParaRPr>
          </a:p>
        </p:txBody>
      </p:sp>
      <p:sp>
        <p:nvSpPr>
          <p:cNvPr id="8" name="圆角矩形 7"/>
          <p:cNvSpPr/>
          <p:nvPr/>
        </p:nvSpPr>
        <p:spPr>
          <a:xfrm>
            <a:off x="643093" y="4230026"/>
            <a:ext cx="4838282" cy="500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4. </a:t>
            </a:r>
            <a:r>
              <a:rPr lang="zh-CN" altLang="zh-CN" sz="2500" b="1" dirty="0">
                <a:latin typeface="+mn-ea"/>
              </a:rPr>
              <a:t>历史灾害调查与评估</a:t>
            </a:r>
            <a:endParaRPr lang="zh-CN" altLang="en-US" sz="2500" b="1" dirty="0">
              <a:latin typeface="+mn-ea"/>
            </a:endParaRPr>
          </a:p>
        </p:txBody>
      </p:sp>
      <p:sp>
        <p:nvSpPr>
          <p:cNvPr id="9" name="圆角矩形 8"/>
          <p:cNvSpPr/>
          <p:nvPr/>
        </p:nvSpPr>
        <p:spPr>
          <a:xfrm>
            <a:off x="643093" y="4923360"/>
            <a:ext cx="4838282" cy="45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5. </a:t>
            </a:r>
            <a:r>
              <a:rPr lang="zh-CN" altLang="zh-CN" sz="2500" b="1" dirty="0">
                <a:latin typeface="+mn-ea"/>
              </a:rPr>
              <a:t>综合减灾能力调查与评估</a:t>
            </a:r>
            <a:endParaRPr lang="zh-CN" altLang="en-US" sz="2500" b="1" dirty="0">
              <a:latin typeface="+mn-ea"/>
            </a:endParaRPr>
          </a:p>
        </p:txBody>
      </p:sp>
      <p:sp>
        <p:nvSpPr>
          <p:cNvPr id="10" name="圆角矩形 9"/>
          <p:cNvSpPr/>
          <p:nvPr/>
        </p:nvSpPr>
        <p:spPr>
          <a:xfrm>
            <a:off x="643094" y="5586892"/>
            <a:ext cx="4838282" cy="432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6. </a:t>
            </a:r>
            <a:r>
              <a:rPr lang="zh-CN" altLang="zh-CN" sz="2500" b="1" dirty="0">
                <a:latin typeface="+mn-ea"/>
              </a:rPr>
              <a:t>重点隐患调查与评估</a:t>
            </a:r>
            <a:endParaRPr lang="zh-CN" altLang="en-US" sz="2500" b="1" dirty="0">
              <a:latin typeface="+mn-ea"/>
            </a:endParaRPr>
          </a:p>
        </p:txBody>
      </p:sp>
      <p:sp>
        <p:nvSpPr>
          <p:cNvPr id="11" name="圆角矩形 10"/>
          <p:cNvSpPr/>
          <p:nvPr/>
        </p:nvSpPr>
        <p:spPr>
          <a:xfrm>
            <a:off x="6330460" y="2893931"/>
            <a:ext cx="5476352" cy="519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7. </a:t>
            </a:r>
            <a:r>
              <a:rPr lang="zh-CN" altLang="zh-CN" sz="2500" b="1" dirty="0">
                <a:latin typeface="+mn-ea"/>
              </a:rPr>
              <a:t>主要灾害风险评估与区划</a:t>
            </a:r>
            <a:endParaRPr lang="zh-CN" altLang="en-US" sz="2500" b="1" dirty="0">
              <a:latin typeface="+mn-ea"/>
            </a:endParaRPr>
          </a:p>
        </p:txBody>
      </p:sp>
      <p:sp>
        <p:nvSpPr>
          <p:cNvPr id="12" name="圆角矩形 11"/>
          <p:cNvSpPr/>
          <p:nvPr/>
        </p:nvSpPr>
        <p:spPr>
          <a:xfrm>
            <a:off x="6330460" y="3560779"/>
            <a:ext cx="5395967" cy="473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8. </a:t>
            </a:r>
            <a:r>
              <a:rPr lang="zh-CN" altLang="zh-CN" sz="2500" b="1" dirty="0">
                <a:latin typeface="+mn-ea"/>
              </a:rPr>
              <a:t>自然灾害综合风险评估与区划</a:t>
            </a:r>
            <a:endParaRPr lang="zh-CN" altLang="en-US" sz="2500" b="1" dirty="0">
              <a:latin typeface="+mn-ea"/>
            </a:endParaRPr>
          </a:p>
        </p:txBody>
      </p:sp>
      <p:sp>
        <p:nvSpPr>
          <p:cNvPr id="13" name="圆角矩形 12"/>
          <p:cNvSpPr/>
          <p:nvPr/>
        </p:nvSpPr>
        <p:spPr>
          <a:xfrm>
            <a:off x="6330460" y="4230026"/>
            <a:ext cx="5476353" cy="5000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9. </a:t>
            </a:r>
            <a:r>
              <a:rPr lang="zh-CN" altLang="zh-CN" sz="2500" b="1" dirty="0">
                <a:latin typeface="+mn-ea"/>
              </a:rPr>
              <a:t>普查成果的质检核查、汇交与共享</a:t>
            </a:r>
            <a:endParaRPr lang="zh-CN" altLang="en-US" sz="2500" b="1" dirty="0">
              <a:latin typeface="+mn-ea"/>
            </a:endParaRPr>
          </a:p>
        </p:txBody>
      </p:sp>
      <p:sp>
        <p:nvSpPr>
          <p:cNvPr id="14" name="圆角矩形 13"/>
          <p:cNvSpPr/>
          <p:nvPr/>
        </p:nvSpPr>
        <p:spPr>
          <a:xfrm>
            <a:off x="6330460" y="4913486"/>
            <a:ext cx="5476352" cy="462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10. </a:t>
            </a:r>
            <a:r>
              <a:rPr lang="zh-CN" altLang="zh-CN" sz="2500" b="1" dirty="0">
                <a:latin typeface="+mn-ea"/>
              </a:rPr>
              <a:t>宣传与培训</a:t>
            </a:r>
            <a:endParaRPr lang="zh-CN" altLang="en-US" sz="2500" b="1" dirty="0">
              <a:latin typeface="+mn-ea"/>
            </a:endParaRPr>
          </a:p>
        </p:txBody>
      </p:sp>
      <p:sp>
        <p:nvSpPr>
          <p:cNvPr id="15" name="圆角矩形 14"/>
          <p:cNvSpPr/>
          <p:nvPr/>
        </p:nvSpPr>
        <p:spPr>
          <a:xfrm>
            <a:off x="6330460" y="5586892"/>
            <a:ext cx="5476352" cy="4320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11. </a:t>
            </a:r>
            <a:r>
              <a:rPr lang="zh-CN" altLang="zh-CN" sz="2500" b="1" dirty="0">
                <a:latin typeface="+mn-ea"/>
              </a:rPr>
              <a:t>保障措施</a:t>
            </a:r>
            <a:endParaRPr lang="zh-CN" altLang="en-US" sz="2500" b="1" dirty="0">
              <a:latin typeface="+mn-ea"/>
            </a:endParaRPr>
          </a:p>
        </p:txBody>
      </p:sp>
      <p:sp>
        <p:nvSpPr>
          <p:cNvPr id="16" name="文本框 15"/>
          <p:cNvSpPr txBox="1"/>
          <p:nvPr/>
        </p:nvSpPr>
        <p:spPr>
          <a:xfrm>
            <a:off x="3062234" y="6229988"/>
            <a:ext cx="6896522" cy="553998"/>
          </a:xfrm>
          <a:prstGeom prst="rect">
            <a:avLst/>
          </a:prstGeom>
          <a:noFill/>
        </p:spPr>
        <p:txBody>
          <a:bodyPr wrap="square" rtlCol="0">
            <a:spAutoFit/>
          </a:bodyPr>
          <a:lstStyle/>
          <a:p>
            <a:r>
              <a:rPr lang="en-US" altLang="zh-CN" sz="3000" dirty="0">
                <a:solidFill>
                  <a:srgbClr val="0070C0"/>
                </a:solidFill>
              </a:rPr>
              <a:t>2-8</a:t>
            </a:r>
            <a:r>
              <a:rPr lang="zh-CN" altLang="en-US" sz="3000" dirty="0">
                <a:solidFill>
                  <a:srgbClr val="0070C0"/>
                </a:solidFill>
              </a:rPr>
              <a:t>章为分项方案，</a:t>
            </a:r>
            <a:r>
              <a:rPr lang="en-US" altLang="zh-CN" sz="3000" dirty="0">
                <a:solidFill>
                  <a:srgbClr val="0070C0"/>
                </a:solidFill>
              </a:rPr>
              <a:t>9-11</a:t>
            </a:r>
            <a:r>
              <a:rPr lang="zh-CN" altLang="en-US" sz="3000" dirty="0">
                <a:solidFill>
                  <a:srgbClr val="0070C0"/>
                </a:solidFill>
              </a:rPr>
              <a:t>章为保障方案</a:t>
            </a:r>
          </a:p>
        </p:txBody>
      </p:sp>
    </p:spTree>
    <p:extLst>
      <p:ext uri="{BB962C8B-B14F-4D97-AF65-F5344CB8AC3E}">
        <p14:creationId xmlns:p14="http://schemas.microsoft.com/office/powerpoint/2010/main" val="3051236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1603" y="1350885"/>
            <a:ext cx="11697077" cy="5286062"/>
          </a:xfrm>
          <a:prstGeom prst="rect">
            <a:avLst/>
          </a:prstGeom>
          <a:noFill/>
        </p:spPr>
        <p:txBody>
          <a:bodyPr wrap="square" rtlCol="0">
            <a:spAutoFit/>
          </a:bodyPr>
          <a:lstStyle/>
          <a:p>
            <a:pPr>
              <a:lnSpc>
                <a:spcPct val="150000"/>
              </a:lnSpc>
            </a:pPr>
            <a:r>
              <a:rPr lang="zh-CN" altLang="en-US" sz="2500" dirty="0"/>
              <a:t>（</a:t>
            </a:r>
            <a:r>
              <a:rPr lang="en-US" altLang="zh-CN" sz="2500" dirty="0"/>
              <a:t>4</a:t>
            </a:r>
            <a:r>
              <a:rPr lang="zh-CN" altLang="en-US" sz="2500" dirty="0"/>
              <a:t>）应急避难场所调查</a:t>
            </a:r>
          </a:p>
          <a:p>
            <a:pPr>
              <a:lnSpc>
                <a:spcPct val="150000"/>
              </a:lnSpc>
            </a:pPr>
            <a:r>
              <a:rPr lang="zh-CN" altLang="en-US" sz="2500" dirty="0"/>
              <a:t>县级及以上应急管理、发展改革、住房和城乡建设、自然资源、人防</a:t>
            </a:r>
            <a:r>
              <a:rPr lang="zh-CN" altLang="en-US" sz="2500" dirty="0">
                <a:solidFill>
                  <a:srgbClr val="00B050"/>
                </a:solidFill>
              </a:rPr>
              <a:t>部门认定、建设或管理</a:t>
            </a:r>
            <a:r>
              <a:rPr lang="zh-CN" altLang="en-US" sz="2500" dirty="0"/>
              <a:t>的灾害应急避难场所基本情况和建设管理等。</a:t>
            </a:r>
            <a:endParaRPr lang="en-US" altLang="zh-CN" sz="2500" dirty="0"/>
          </a:p>
          <a:p>
            <a:pPr>
              <a:lnSpc>
                <a:spcPct val="150000"/>
              </a:lnSpc>
            </a:pPr>
            <a:r>
              <a:rPr lang="zh-CN" altLang="zh-CN" sz="2500" dirty="0"/>
              <a:t>（</a:t>
            </a:r>
            <a:r>
              <a:rPr lang="en-US" altLang="zh-CN" sz="2500" dirty="0"/>
              <a:t>5</a:t>
            </a:r>
            <a:r>
              <a:rPr lang="zh-CN" altLang="zh-CN" sz="2500" dirty="0"/>
              <a:t>）灾害监测预警能力调查</a:t>
            </a:r>
          </a:p>
          <a:p>
            <a:pPr>
              <a:lnSpc>
                <a:spcPct val="150000"/>
              </a:lnSpc>
            </a:pPr>
            <a:r>
              <a:rPr lang="zh-CN" altLang="zh-CN" sz="2500" dirty="0"/>
              <a:t>调查各县</a:t>
            </a:r>
            <a:r>
              <a:rPr lang="zh-CN" altLang="zh-CN" sz="2500" dirty="0">
                <a:solidFill>
                  <a:srgbClr val="00B050"/>
                </a:solidFill>
              </a:rPr>
              <a:t>地质灾害</a:t>
            </a:r>
            <a:r>
              <a:rPr lang="zh-CN" altLang="zh-CN" sz="2500" dirty="0"/>
              <a:t>监测点数量、</a:t>
            </a:r>
            <a:r>
              <a:rPr lang="zh-CN" altLang="zh-CN" sz="2500" dirty="0">
                <a:solidFill>
                  <a:srgbClr val="00B050"/>
                </a:solidFill>
              </a:rPr>
              <a:t>森林和草原火灾</a:t>
            </a:r>
            <a:r>
              <a:rPr lang="zh-CN" altLang="zh-CN" sz="2500" dirty="0"/>
              <a:t>监测预警站点的等。</a:t>
            </a:r>
          </a:p>
          <a:p>
            <a:pPr>
              <a:lnSpc>
                <a:spcPct val="150000"/>
              </a:lnSpc>
            </a:pPr>
            <a:r>
              <a:rPr lang="zh-CN" altLang="zh-CN" sz="2500" dirty="0"/>
              <a:t>（</a:t>
            </a:r>
            <a:r>
              <a:rPr lang="en-US" altLang="zh-CN" sz="2500" dirty="0"/>
              <a:t>6</a:t>
            </a:r>
            <a:r>
              <a:rPr lang="zh-CN" altLang="zh-CN" sz="2500" dirty="0"/>
              <a:t>）灾害工程防治能力调查</a:t>
            </a:r>
          </a:p>
          <a:p>
            <a:pPr>
              <a:lnSpc>
                <a:spcPct val="150000"/>
              </a:lnSpc>
            </a:pPr>
            <a:r>
              <a:rPr lang="zh-CN" altLang="zh-CN" sz="2500" dirty="0"/>
              <a:t>调查各县</a:t>
            </a:r>
            <a:r>
              <a:rPr lang="zh-CN" altLang="zh-CN" sz="2500" dirty="0">
                <a:solidFill>
                  <a:srgbClr val="00B050"/>
                </a:solidFill>
              </a:rPr>
              <a:t>抗旱工程</a:t>
            </a:r>
            <a:r>
              <a:rPr lang="zh-CN" altLang="zh-CN" sz="2500" dirty="0"/>
              <a:t>能力、各县</a:t>
            </a:r>
            <a:r>
              <a:rPr lang="zh-CN" altLang="zh-CN" sz="2500" dirty="0">
                <a:solidFill>
                  <a:srgbClr val="00B050"/>
                </a:solidFill>
              </a:rPr>
              <a:t>地质灾害防治工程</a:t>
            </a:r>
            <a:r>
              <a:rPr lang="zh-CN" altLang="zh-CN" sz="2500" dirty="0"/>
              <a:t>数量和各县</a:t>
            </a:r>
            <a:r>
              <a:rPr lang="zh-CN" altLang="zh-CN" sz="2500" dirty="0">
                <a:solidFill>
                  <a:srgbClr val="00B050"/>
                </a:solidFill>
              </a:rPr>
              <a:t>林区防火阻隔和防火道路网密度</a:t>
            </a:r>
            <a:r>
              <a:rPr lang="zh-CN" altLang="zh-CN" sz="2500" dirty="0"/>
              <a:t>等。</a:t>
            </a:r>
          </a:p>
          <a:p>
            <a:pPr>
              <a:lnSpc>
                <a:spcPct val="150000"/>
              </a:lnSpc>
            </a:pPr>
            <a:endParaRPr lang="zh-CN" altLang="en-US" sz="2500" dirty="0"/>
          </a:p>
        </p:txBody>
      </p:sp>
    </p:spTree>
    <p:extLst>
      <p:ext uri="{BB962C8B-B14F-4D97-AF65-F5344CB8AC3E}">
        <p14:creationId xmlns:p14="http://schemas.microsoft.com/office/powerpoint/2010/main" val="3126354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9335" y="325925"/>
            <a:ext cx="6898740" cy="702436"/>
          </a:xfrm>
          <a:prstGeom prst="rect">
            <a:avLst/>
          </a:prstGeom>
          <a:noFill/>
        </p:spPr>
        <p:txBody>
          <a:bodyPr wrap="square" rtlCol="0">
            <a:spAutoFit/>
          </a:bodyPr>
          <a:lstStyle/>
          <a:p>
            <a:pPr>
              <a:lnSpc>
                <a:spcPct val="150000"/>
              </a:lnSpc>
            </a:pPr>
            <a:r>
              <a:rPr lang="en-US" altLang="zh-CN" sz="3000" b="1" dirty="0"/>
              <a:t>5.1.3 </a:t>
            </a:r>
            <a:r>
              <a:rPr lang="zh-CN" altLang="en-US" sz="3000" b="1" dirty="0"/>
              <a:t>任务分工</a:t>
            </a:r>
          </a:p>
        </p:txBody>
      </p:sp>
      <p:sp>
        <p:nvSpPr>
          <p:cNvPr id="4" name="文本框 3"/>
          <p:cNvSpPr txBox="1"/>
          <p:nvPr/>
        </p:nvSpPr>
        <p:spPr>
          <a:xfrm>
            <a:off x="642796" y="1557196"/>
            <a:ext cx="11144816" cy="2909130"/>
          </a:xfrm>
          <a:prstGeom prst="rect">
            <a:avLst/>
          </a:prstGeom>
          <a:noFill/>
        </p:spPr>
        <p:txBody>
          <a:bodyPr wrap="square" rtlCol="0">
            <a:spAutoFit/>
          </a:bodyPr>
          <a:lstStyle/>
          <a:p>
            <a:pPr>
              <a:lnSpc>
                <a:spcPct val="150000"/>
              </a:lnSpc>
            </a:pPr>
            <a:r>
              <a:rPr lang="zh-CN" altLang="en-US" sz="2500" dirty="0"/>
              <a:t>        由省普查办负责，组织辖区内</a:t>
            </a:r>
            <a:r>
              <a:rPr lang="en-US" altLang="zh-CN" sz="2500" dirty="0"/>
              <a:t>10</a:t>
            </a:r>
            <a:r>
              <a:rPr lang="zh-CN" altLang="en-US" sz="2500" dirty="0"/>
              <a:t>部门填写相关调查表格，共同完成政府减灾能力的调查工作。其中，</a:t>
            </a:r>
            <a:r>
              <a:rPr lang="zh-CN" altLang="en-US" sz="2500" dirty="0">
                <a:solidFill>
                  <a:srgbClr val="00B050"/>
                </a:solidFill>
              </a:rPr>
              <a:t>应急管理部门为责任主体部门</a:t>
            </a:r>
            <a:r>
              <a:rPr lang="zh-CN" altLang="en-US" sz="2500" dirty="0"/>
              <a:t>，负责统筹、协调调查工作；其他部门为参与或配合部门。</a:t>
            </a:r>
          </a:p>
          <a:p>
            <a:pPr>
              <a:lnSpc>
                <a:spcPct val="150000"/>
              </a:lnSpc>
            </a:pPr>
            <a:r>
              <a:rPr lang="zh-CN" altLang="en-US" sz="2500" dirty="0"/>
              <a:t>        各市、县政府根据本地区具体机构设置情况，参照上述分工模式，在</a:t>
            </a:r>
            <a:r>
              <a:rPr lang="en-US" altLang="zh-CN" sz="2500" dirty="0"/>
              <a:t>《</a:t>
            </a:r>
            <a:r>
              <a:rPr lang="zh-CN" altLang="en-US" sz="2500" dirty="0">
                <a:solidFill>
                  <a:srgbClr val="00B050"/>
                </a:solidFill>
              </a:rPr>
              <a:t>落实方案</a:t>
            </a:r>
            <a:r>
              <a:rPr lang="en-US" altLang="zh-CN" sz="2500" dirty="0">
                <a:solidFill>
                  <a:srgbClr val="00B050"/>
                </a:solidFill>
              </a:rPr>
              <a:t>》</a:t>
            </a:r>
            <a:r>
              <a:rPr lang="zh-CN" altLang="en-US" sz="2500" dirty="0">
                <a:solidFill>
                  <a:srgbClr val="00B050"/>
                </a:solidFill>
              </a:rPr>
              <a:t>和</a:t>
            </a:r>
            <a:r>
              <a:rPr lang="en-US" altLang="zh-CN" sz="2500" dirty="0">
                <a:solidFill>
                  <a:srgbClr val="00B050"/>
                </a:solidFill>
              </a:rPr>
              <a:t>《</a:t>
            </a:r>
            <a:r>
              <a:rPr lang="zh-CN" altLang="en-US" sz="2500" dirty="0">
                <a:solidFill>
                  <a:srgbClr val="00B050"/>
                </a:solidFill>
              </a:rPr>
              <a:t>实施细则</a:t>
            </a:r>
            <a:r>
              <a:rPr lang="en-US" altLang="zh-CN" sz="2500" dirty="0">
                <a:solidFill>
                  <a:srgbClr val="00B050"/>
                </a:solidFill>
              </a:rPr>
              <a:t>》</a:t>
            </a:r>
            <a:r>
              <a:rPr lang="zh-CN" altLang="en-US" sz="2500" dirty="0"/>
              <a:t>中明确调查任务的主体责任部门和具体实施部门。 </a:t>
            </a:r>
          </a:p>
        </p:txBody>
      </p:sp>
    </p:spTree>
    <p:extLst>
      <p:ext uri="{BB962C8B-B14F-4D97-AF65-F5344CB8AC3E}">
        <p14:creationId xmlns:p14="http://schemas.microsoft.com/office/powerpoint/2010/main" val="849257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939984" y="0"/>
            <a:ext cx="4312032" cy="6858000"/>
          </a:xfrm>
          <a:prstGeom prst="rect">
            <a:avLst/>
          </a:prstGeom>
        </p:spPr>
      </p:pic>
    </p:spTree>
    <p:extLst>
      <p:ext uri="{BB962C8B-B14F-4D97-AF65-F5344CB8AC3E}">
        <p14:creationId xmlns:p14="http://schemas.microsoft.com/office/powerpoint/2010/main" val="2452445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4444" y="633743"/>
            <a:ext cx="11425473" cy="5686172"/>
          </a:xfrm>
          <a:prstGeom prst="rect">
            <a:avLst/>
          </a:prstGeom>
          <a:noFill/>
        </p:spPr>
        <p:txBody>
          <a:bodyPr wrap="square" rtlCol="0">
            <a:spAutoFit/>
          </a:bodyPr>
          <a:lstStyle/>
          <a:p>
            <a:pPr>
              <a:lnSpc>
                <a:spcPct val="150000"/>
              </a:lnSpc>
            </a:pPr>
            <a:r>
              <a:rPr lang="en-US" altLang="zh-CN" sz="3000" b="1" dirty="0"/>
              <a:t>           5.1.4 </a:t>
            </a:r>
            <a:r>
              <a:rPr lang="zh-CN" altLang="en-US" sz="3000" b="1" dirty="0"/>
              <a:t>工作流程与技术方法</a:t>
            </a:r>
          </a:p>
          <a:p>
            <a:pPr>
              <a:lnSpc>
                <a:spcPct val="150000"/>
              </a:lnSpc>
            </a:pPr>
            <a:r>
              <a:rPr lang="en-US" altLang="zh-CN" sz="2500" dirty="0"/>
              <a:t>1. </a:t>
            </a:r>
            <a:r>
              <a:rPr lang="zh-CN" altLang="en-US" sz="2500" dirty="0"/>
              <a:t>工作流程</a:t>
            </a:r>
          </a:p>
          <a:p>
            <a:r>
              <a:rPr lang="zh-CN" altLang="en-US" sz="2500" dirty="0"/>
              <a:t>（</a:t>
            </a:r>
            <a:r>
              <a:rPr lang="en-US" altLang="zh-CN" sz="2500" dirty="0"/>
              <a:t>1</a:t>
            </a:r>
            <a:r>
              <a:rPr lang="zh-CN" altLang="en-US" sz="2500" dirty="0"/>
              <a:t>）对象清查</a:t>
            </a:r>
          </a:p>
          <a:p>
            <a:r>
              <a:rPr lang="zh-CN" altLang="en-US" sz="2500" dirty="0"/>
              <a:t>针对政府减灾能力各项调查内容，由</a:t>
            </a:r>
            <a:r>
              <a:rPr lang="zh-CN" altLang="en-US" sz="2500" dirty="0">
                <a:solidFill>
                  <a:srgbClr val="0070C0"/>
                </a:solidFill>
              </a:rPr>
              <a:t>省普查办组织市、县级相关单位</a:t>
            </a:r>
            <a:r>
              <a:rPr lang="zh-CN" altLang="en-US" sz="2500" dirty="0"/>
              <a:t>开展调查对象的清查工作，摸清需要调查对象的名称、代码（可选）、地址和位置等信息。</a:t>
            </a:r>
          </a:p>
          <a:p>
            <a:r>
              <a:rPr lang="zh-CN" altLang="en-US" sz="2500" dirty="0"/>
              <a:t>（</a:t>
            </a:r>
            <a:r>
              <a:rPr lang="en-US" altLang="zh-CN" sz="2500" dirty="0"/>
              <a:t>2</a:t>
            </a:r>
            <a:r>
              <a:rPr lang="zh-CN" altLang="en-US" sz="2500" dirty="0"/>
              <a:t>）调查实施</a:t>
            </a:r>
          </a:p>
          <a:p>
            <a:r>
              <a:rPr lang="zh-CN" altLang="en-US" sz="2500" dirty="0"/>
              <a:t>由</a:t>
            </a:r>
            <a:r>
              <a:rPr lang="zh-CN" altLang="en-US" sz="2500" dirty="0">
                <a:solidFill>
                  <a:srgbClr val="0070C0"/>
                </a:solidFill>
              </a:rPr>
              <a:t>应急管理部门牵头</a:t>
            </a:r>
            <a:r>
              <a:rPr lang="zh-CN" altLang="en-US" sz="2500" dirty="0"/>
              <a:t>，组织</a:t>
            </a:r>
            <a:r>
              <a:rPr lang="zh-CN" altLang="en-US" sz="2500" dirty="0">
                <a:solidFill>
                  <a:srgbClr val="0070C0"/>
                </a:solidFill>
              </a:rPr>
              <a:t>辖区内各相关单位</a:t>
            </a:r>
            <a:r>
              <a:rPr lang="zh-CN" altLang="en-US" sz="2500" dirty="0"/>
              <a:t>，采用在地统计或属地统计的原则，依托“全国自然灾害综合风险调查软件系统”，填写调查对象统计报表。</a:t>
            </a:r>
          </a:p>
          <a:p>
            <a:r>
              <a:rPr lang="zh-CN" altLang="en-US" sz="2500" dirty="0"/>
              <a:t>（</a:t>
            </a:r>
            <a:r>
              <a:rPr lang="en-US" altLang="zh-CN" sz="2500" dirty="0"/>
              <a:t>3</a:t>
            </a:r>
            <a:r>
              <a:rPr lang="zh-CN" altLang="en-US" sz="2500" dirty="0"/>
              <a:t>）数据审核</a:t>
            </a:r>
          </a:p>
          <a:p>
            <a:r>
              <a:rPr lang="zh-CN" altLang="en-US" sz="2500" dirty="0">
                <a:solidFill>
                  <a:srgbClr val="0070C0"/>
                </a:solidFill>
              </a:rPr>
              <a:t>应急管理部门</a:t>
            </a:r>
            <a:r>
              <a:rPr lang="zh-CN" altLang="en-US" sz="2500" dirty="0"/>
              <a:t>负责对本级相关政府部门填报的数据进行初步审核，市级、省级层面应急管理部门负责对下级填报数据进行审核、质检、汇总。</a:t>
            </a:r>
            <a:endParaRPr lang="en-US" altLang="zh-CN" sz="2500" dirty="0"/>
          </a:p>
          <a:p>
            <a:r>
              <a:rPr lang="en-US" altLang="zh-CN" sz="2800" dirty="0"/>
              <a:t>2. </a:t>
            </a:r>
            <a:r>
              <a:rPr lang="zh-CN" altLang="zh-CN" sz="2800" dirty="0"/>
              <a:t>技术方法</a:t>
            </a:r>
            <a:endParaRPr lang="en-US" altLang="zh-CN" sz="2800" dirty="0"/>
          </a:p>
          <a:p>
            <a:r>
              <a:rPr lang="zh-CN" altLang="zh-CN" sz="2500" dirty="0"/>
              <a:t>详见调查技术</a:t>
            </a:r>
            <a:r>
              <a:rPr lang="zh-CN" altLang="en-US" sz="2500" dirty="0"/>
              <a:t>规范</a:t>
            </a:r>
          </a:p>
        </p:txBody>
      </p:sp>
    </p:spTree>
    <p:extLst>
      <p:ext uri="{BB962C8B-B14F-4D97-AF65-F5344CB8AC3E}">
        <p14:creationId xmlns:p14="http://schemas.microsoft.com/office/powerpoint/2010/main" val="1015269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6336" y="669957"/>
            <a:ext cx="11669917" cy="5525230"/>
          </a:xfrm>
          <a:prstGeom prst="rect">
            <a:avLst/>
          </a:prstGeom>
          <a:noFill/>
        </p:spPr>
        <p:txBody>
          <a:bodyPr wrap="square" rtlCol="0">
            <a:spAutoFit/>
          </a:bodyPr>
          <a:lstStyle/>
          <a:p>
            <a:pPr>
              <a:lnSpc>
                <a:spcPct val="150000"/>
              </a:lnSpc>
            </a:pPr>
            <a:r>
              <a:rPr lang="en-US" altLang="zh-CN" sz="3000" dirty="0"/>
              <a:t>              </a:t>
            </a:r>
            <a:r>
              <a:rPr lang="en-US" altLang="zh-CN" sz="3000" b="1" dirty="0"/>
              <a:t>5.1.5 </a:t>
            </a:r>
            <a:r>
              <a:rPr lang="zh-CN" altLang="en-US" sz="3000" b="1" dirty="0"/>
              <a:t>数据质量控制</a:t>
            </a:r>
          </a:p>
          <a:p>
            <a:pPr>
              <a:lnSpc>
                <a:spcPct val="150000"/>
              </a:lnSpc>
            </a:pPr>
            <a:r>
              <a:rPr lang="zh-CN" altLang="en-US" sz="2500" dirty="0"/>
              <a:t>履行</a:t>
            </a:r>
            <a:r>
              <a:rPr lang="zh-CN" altLang="en-US" sz="2500" dirty="0">
                <a:solidFill>
                  <a:srgbClr val="0070C0"/>
                </a:solidFill>
              </a:rPr>
              <a:t>填表人自审和负责人审核</a:t>
            </a:r>
            <a:r>
              <a:rPr lang="zh-CN" altLang="en-US" sz="2500" dirty="0"/>
              <a:t>两道程序，对调查表的规范性和完整性进行审核，审查无误后方可在线提交上报。</a:t>
            </a:r>
            <a:endParaRPr lang="en-US" altLang="zh-CN" sz="2500" dirty="0"/>
          </a:p>
          <a:p>
            <a:pPr marL="720000"/>
            <a:r>
              <a:rPr lang="zh-CN" altLang="en-US" sz="2500" dirty="0"/>
              <a:t>工程抗旱能力调查由水利部门逐级审核；</a:t>
            </a:r>
            <a:endParaRPr lang="en-US" altLang="zh-CN" sz="2500" dirty="0"/>
          </a:p>
          <a:p>
            <a:pPr marL="720000"/>
            <a:r>
              <a:rPr lang="zh-CN" altLang="en-US" sz="2500" dirty="0"/>
              <a:t>林草火灾监测预警与防治工程能力调查由林草部门逐级审核；</a:t>
            </a:r>
            <a:endParaRPr lang="en-US" altLang="zh-CN" sz="2500" dirty="0"/>
          </a:p>
          <a:p>
            <a:pPr marL="720000"/>
            <a:r>
              <a:rPr lang="zh-CN" altLang="en-US" sz="2500" dirty="0"/>
              <a:t>森林消防队伍由林草部门或应急管理部门逐级审核。</a:t>
            </a:r>
            <a:endParaRPr lang="en-US" altLang="zh-CN" sz="2500" dirty="0"/>
          </a:p>
          <a:p>
            <a:pPr marL="720000"/>
            <a:r>
              <a:rPr lang="zh-CN" altLang="en-US" sz="2500" dirty="0"/>
              <a:t>其他调查内容，由</a:t>
            </a:r>
            <a:r>
              <a:rPr lang="zh-CN" altLang="en-US" sz="2500" dirty="0">
                <a:solidFill>
                  <a:srgbClr val="0070C0"/>
                </a:solidFill>
              </a:rPr>
              <a:t>省、市、县应急管理部门负责</a:t>
            </a:r>
            <a:r>
              <a:rPr lang="zh-CN" altLang="en-US" sz="2500" dirty="0"/>
              <a:t>对调查成果进行自下而上逐级汇总和审核，调查成果审核通过后才能向上一级应急管理部门提交。</a:t>
            </a:r>
            <a:endParaRPr lang="en-US" altLang="zh-CN" sz="2500" dirty="0"/>
          </a:p>
          <a:p>
            <a:pPr>
              <a:lnSpc>
                <a:spcPct val="150000"/>
              </a:lnSpc>
            </a:pPr>
            <a:r>
              <a:rPr lang="zh-CN" altLang="en-US" sz="2500" dirty="0"/>
              <a:t>通过减灾能力填报系统进行有效性检查，重点检查</a:t>
            </a:r>
            <a:r>
              <a:rPr lang="zh-CN" altLang="en-US" sz="2500" dirty="0">
                <a:solidFill>
                  <a:srgbClr val="00B050"/>
                </a:solidFill>
              </a:rPr>
              <a:t>缺漏项</a:t>
            </a:r>
            <a:r>
              <a:rPr lang="zh-CN" altLang="en-US" sz="2500" dirty="0"/>
              <a:t>、</a:t>
            </a:r>
            <a:r>
              <a:rPr lang="zh-CN" altLang="en-US" sz="2500" dirty="0">
                <a:solidFill>
                  <a:srgbClr val="00B050"/>
                </a:solidFill>
              </a:rPr>
              <a:t>录入错误</a:t>
            </a:r>
            <a:r>
              <a:rPr lang="zh-CN" altLang="en-US" sz="2500" dirty="0"/>
              <a:t>和</a:t>
            </a:r>
            <a:r>
              <a:rPr lang="zh-CN" altLang="en-US" sz="2500" dirty="0">
                <a:solidFill>
                  <a:srgbClr val="00B050"/>
                </a:solidFill>
              </a:rPr>
              <a:t>逻辑错误</a:t>
            </a:r>
            <a:r>
              <a:rPr lang="zh-CN" altLang="en-US" sz="2500" dirty="0"/>
              <a:t>，确保填报数据的合理性、规范性、有效性。调查单位还应对本级提交的数据进行排重、修正，重点进行</a:t>
            </a:r>
            <a:r>
              <a:rPr lang="zh-CN" altLang="en-US" sz="2500" dirty="0">
                <a:solidFill>
                  <a:srgbClr val="00B050"/>
                </a:solidFill>
              </a:rPr>
              <a:t>重复统计</a:t>
            </a:r>
            <a:r>
              <a:rPr lang="zh-CN" altLang="en-US" sz="2500" dirty="0"/>
              <a:t>的审核，直至合格，确保全套调查数据质量。</a:t>
            </a:r>
          </a:p>
        </p:txBody>
      </p:sp>
    </p:spTree>
    <p:extLst>
      <p:ext uri="{BB962C8B-B14F-4D97-AF65-F5344CB8AC3E}">
        <p14:creationId xmlns:p14="http://schemas.microsoft.com/office/powerpoint/2010/main" val="2675290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9175" y="887240"/>
            <a:ext cx="11751399" cy="4247317"/>
          </a:xfrm>
          <a:prstGeom prst="rect">
            <a:avLst/>
          </a:prstGeom>
          <a:noFill/>
        </p:spPr>
        <p:txBody>
          <a:bodyPr wrap="square" rtlCol="0">
            <a:spAutoFit/>
          </a:bodyPr>
          <a:lstStyle/>
          <a:p>
            <a:pPr>
              <a:lnSpc>
                <a:spcPct val="150000"/>
              </a:lnSpc>
            </a:pPr>
            <a:r>
              <a:rPr lang="en-US" altLang="zh-CN" sz="3000" dirty="0"/>
              <a:t>             </a:t>
            </a:r>
            <a:r>
              <a:rPr lang="en-US" altLang="zh-CN" sz="3000" b="1" dirty="0"/>
              <a:t>5.1.6 </a:t>
            </a:r>
            <a:r>
              <a:rPr lang="zh-CN" altLang="en-US" sz="3000" b="1" dirty="0"/>
              <a:t>成果</a:t>
            </a:r>
          </a:p>
          <a:p>
            <a:r>
              <a:rPr lang="zh-CN" altLang="en-US" sz="2500" dirty="0"/>
              <a:t>（</a:t>
            </a:r>
            <a:r>
              <a:rPr lang="en-US" altLang="zh-CN" sz="2500" dirty="0"/>
              <a:t>1</a:t>
            </a:r>
            <a:r>
              <a:rPr lang="zh-CN" altLang="en-US" sz="2500" dirty="0"/>
              <a:t>）省、市、县政府相关部门减灾能力数据集；</a:t>
            </a:r>
          </a:p>
          <a:p>
            <a:r>
              <a:rPr lang="zh-CN" altLang="en-US" sz="2500" dirty="0"/>
              <a:t>（</a:t>
            </a:r>
            <a:r>
              <a:rPr lang="en-US" altLang="zh-CN" sz="2500" dirty="0"/>
              <a:t>2</a:t>
            </a:r>
            <a:r>
              <a:rPr lang="zh-CN" altLang="en-US" sz="2500" dirty="0"/>
              <a:t>）省级地震、危化</a:t>
            </a:r>
            <a:r>
              <a:rPr lang="en-US" altLang="zh-CN" sz="2500" dirty="0"/>
              <a:t>/</a:t>
            </a:r>
            <a:r>
              <a:rPr lang="zh-CN" altLang="en-US" sz="2500" dirty="0"/>
              <a:t>油气、航空护林站、矿山</a:t>
            </a:r>
            <a:r>
              <a:rPr lang="en-US" altLang="zh-CN" sz="2500" dirty="0"/>
              <a:t>/</a:t>
            </a:r>
            <a:r>
              <a:rPr lang="zh-CN" altLang="en-US" sz="2500" dirty="0"/>
              <a:t>隧道行业专业队伍减灾能力数据集；</a:t>
            </a:r>
          </a:p>
          <a:p>
            <a:r>
              <a:rPr lang="zh-CN" altLang="en-US" sz="2500" dirty="0"/>
              <a:t>（</a:t>
            </a:r>
            <a:r>
              <a:rPr lang="en-US" altLang="zh-CN" sz="2500" dirty="0"/>
              <a:t>3</a:t>
            </a:r>
            <a:r>
              <a:rPr lang="zh-CN" altLang="en-US" sz="2500" dirty="0"/>
              <a:t>）各县综合性</a:t>
            </a:r>
            <a:r>
              <a:rPr lang="en-US" altLang="zh-CN" sz="2500" dirty="0"/>
              <a:t>/</a:t>
            </a:r>
            <a:r>
              <a:rPr lang="zh-CN" altLang="en-US" sz="2500" dirty="0"/>
              <a:t>政府专职</a:t>
            </a:r>
            <a:r>
              <a:rPr lang="en-US" altLang="zh-CN" sz="2500" dirty="0"/>
              <a:t>/</a:t>
            </a:r>
            <a:r>
              <a:rPr lang="zh-CN" altLang="en-US" sz="2500" dirty="0"/>
              <a:t>企事业专职和森林消防队伍减灾能力数据集；</a:t>
            </a:r>
          </a:p>
          <a:p>
            <a:r>
              <a:rPr lang="zh-CN" altLang="en-US" sz="2500" dirty="0"/>
              <a:t>（</a:t>
            </a:r>
            <a:r>
              <a:rPr lang="en-US" altLang="zh-CN" sz="2500" dirty="0"/>
              <a:t>4</a:t>
            </a:r>
            <a:r>
              <a:rPr lang="zh-CN" altLang="en-US" sz="2500" dirty="0"/>
              <a:t>）省、市、县救灾物资储备库数据集；</a:t>
            </a:r>
          </a:p>
          <a:p>
            <a:r>
              <a:rPr lang="zh-CN" altLang="en-US" sz="2500" dirty="0"/>
              <a:t>（</a:t>
            </a:r>
            <a:r>
              <a:rPr lang="en-US" altLang="zh-CN" sz="2500" dirty="0"/>
              <a:t>5</a:t>
            </a:r>
            <a:r>
              <a:rPr lang="zh-CN" altLang="en-US" sz="2500" dirty="0"/>
              <a:t>）省、市、县应急避难场所数据集；</a:t>
            </a:r>
          </a:p>
          <a:p>
            <a:r>
              <a:rPr lang="zh-CN" altLang="en-US" sz="2500" dirty="0"/>
              <a:t>（</a:t>
            </a:r>
            <a:r>
              <a:rPr lang="en-US" altLang="zh-CN" sz="2500" dirty="0"/>
              <a:t>6</a:t>
            </a:r>
            <a:r>
              <a:rPr lang="zh-CN" altLang="en-US" sz="2500" dirty="0"/>
              <a:t>）各县地震灾害、地质灾害、气象灾害、水旱灾害、森林和草原火灾监测站点数据集；</a:t>
            </a:r>
          </a:p>
          <a:p>
            <a:r>
              <a:rPr lang="zh-CN" altLang="en-US" sz="2500" dirty="0"/>
              <a:t>（</a:t>
            </a:r>
            <a:r>
              <a:rPr lang="en-US" altLang="zh-CN" sz="2500" dirty="0"/>
              <a:t>7</a:t>
            </a:r>
            <a:r>
              <a:rPr lang="zh-CN" altLang="en-US" sz="2500" dirty="0"/>
              <a:t>）各县地质灾害、气象灾害、水旱灾害、森林和草原火灾工程防治能力数据集；</a:t>
            </a:r>
          </a:p>
          <a:p>
            <a:r>
              <a:rPr lang="zh-CN" altLang="en-US" sz="2500" dirty="0"/>
              <a:t>（</a:t>
            </a:r>
            <a:r>
              <a:rPr lang="en-US" altLang="zh-CN" sz="2500" dirty="0"/>
              <a:t>8</a:t>
            </a:r>
            <a:r>
              <a:rPr lang="zh-CN" altLang="en-US" sz="2500" dirty="0"/>
              <a:t>）省、市灾害应急通信能力数据集。</a:t>
            </a:r>
          </a:p>
        </p:txBody>
      </p:sp>
    </p:spTree>
    <p:extLst>
      <p:ext uri="{BB962C8B-B14F-4D97-AF65-F5344CB8AC3E}">
        <p14:creationId xmlns:p14="http://schemas.microsoft.com/office/powerpoint/2010/main" val="1086058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14406" y="507466"/>
            <a:ext cx="6916847" cy="1437894"/>
          </a:xfrm>
          <a:prstGeom prst="rect">
            <a:avLst/>
          </a:prstGeom>
          <a:noFill/>
        </p:spPr>
        <p:txBody>
          <a:bodyPr wrap="square" rtlCol="0">
            <a:spAutoFit/>
          </a:bodyPr>
          <a:lstStyle/>
          <a:p>
            <a:pPr>
              <a:lnSpc>
                <a:spcPct val="150000"/>
              </a:lnSpc>
            </a:pPr>
            <a:r>
              <a:rPr lang="en-US" altLang="zh-CN" sz="3200" b="1" dirty="0"/>
              <a:t>5.2 </a:t>
            </a:r>
            <a:r>
              <a:rPr lang="zh-CN" altLang="zh-CN" sz="3200" b="1" dirty="0"/>
              <a:t>企业与社会组织减灾能力调查</a:t>
            </a:r>
          </a:p>
          <a:p>
            <a:pPr>
              <a:lnSpc>
                <a:spcPct val="150000"/>
              </a:lnSpc>
            </a:pPr>
            <a:endParaRPr lang="zh-CN" altLang="en-US" sz="3000" b="1" dirty="0"/>
          </a:p>
        </p:txBody>
      </p:sp>
      <p:sp>
        <p:nvSpPr>
          <p:cNvPr id="3" name="文本框 2"/>
          <p:cNvSpPr txBox="1"/>
          <p:nvPr/>
        </p:nvSpPr>
        <p:spPr>
          <a:xfrm>
            <a:off x="362139" y="1629624"/>
            <a:ext cx="11380206" cy="5286062"/>
          </a:xfrm>
          <a:prstGeom prst="rect">
            <a:avLst/>
          </a:prstGeom>
          <a:noFill/>
        </p:spPr>
        <p:txBody>
          <a:bodyPr wrap="square" rtlCol="0">
            <a:spAutoFit/>
          </a:bodyPr>
          <a:lstStyle/>
          <a:p>
            <a:pPr>
              <a:lnSpc>
                <a:spcPct val="150000"/>
              </a:lnSpc>
            </a:pPr>
            <a:r>
              <a:rPr lang="en-US" altLang="zh-CN" sz="2500" b="1" dirty="0"/>
              <a:t>5.2.1 </a:t>
            </a:r>
            <a:r>
              <a:rPr lang="zh-CN" altLang="en-US" sz="2500" b="1" dirty="0"/>
              <a:t>调查范围</a:t>
            </a:r>
          </a:p>
          <a:p>
            <a:pPr>
              <a:lnSpc>
                <a:spcPct val="150000"/>
              </a:lnSpc>
            </a:pPr>
            <a:r>
              <a:rPr lang="zh-CN" altLang="en-US" sz="2500" dirty="0"/>
              <a:t>包括省、市、县三级行政区域所有与减灾能力相关企业及社会组织。</a:t>
            </a:r>
          </a:p>
          <a:p>
            <a:pPr>
              <a:lnSpc>
                <a:spcPct val="150000"/>
              </a:lnSpc>
            </a:pPr>
            <a:r>
              <a:rPr lang="en-US" altLang="zh-CN" sz="2500" b="1" dirty="0"/>
              <a:t>5.2.2 </a:t>
            </a:r>
            <a:r>
              <a:rPr lang="zh-CN" altLang="en-US" sz="2500" b="1" dirty="0"/>
              <a:t>调查内容</a:t>
            </a:r>
          </a:p>
          <a:p>
            <a:pPr>
              <a:lnSpc>
                <a:spcPct val="150000"/>
              </a:lnSpc>
            </a:pPr>
            <a:r>
              <a:rPr lang="zh-CN" altLang="en-US" sz="2500" dirty="0"/>
              <a:t>（</a:t>
            </a:r>
            <a:r>
              <a:rPr lang="en-US" altLang="zh-CN" sz="2500" dirty="0"/>
              <a:t>1</a:t>
            </a:r>
            <a:r>
              <a:rPr lang="zh-CN" altLang="en-US" sz="2500" dirty="0"/>
              <a:t>）大型企业救援装备调查</a:t>
            </a:r>
          </a:p>
          <a:p>
            <a:pPr>
              <a:lnSpc>
                <a:spcPct val="150000"/>
              </a:lnSpc>
            </a:pPr>
            <a:r>
              <a:rPr lang="zh-CN" altLang="en-US" sz="2500" dirty="0"/>
              <a:t>主要针对省级从事</a:t>
            </a:r>
            <a:r>
              <a:rPr lang="zh-CN" altLang="en-US" sz="2500" dirty="0">
                <a:solidFill>
                  <a:srgbClr val="00B050"/>
                </a:solidFill>
              </a:rPr>
              <a:t>救灾装备生产</a:t>
            </a:r>
            <a:r>
              <a:rPr lang="zh-CN" altLang="en-US" sz="2500" dirty="0"/>
              <a:t>、</a:t>
            </a:r>
            <a:r>
              <a:rPr lang="zh-CN" altLang="en-US" sz="2500" dirty="0">
                <a:solidFill>
                  <a:srgbClr val="00B050"/>
                </a:solidFill>
              </a:rPr>
              <a:t>工程建设</a:t>
            </a:r>
            <a:r>
              <a:rPr lang="zh-CN" altLang="en-US" sz="2500" dirty="0"/>
              <a:t>、</a:t>
            </a:r>
            <a:r>
              <a:rPr lang="zh-CN" altLang="en-US" sz="2500" dirty="0">
                <a:solidFill>
                  <a:srgbClr val="00B050"/>
                </a:solidFill>
              </a:rPr>
              <a:t>采矿工程</a:t>
            </a:r>
            <a:r>
              <a:rPr lang="zh-CN" altLang="en-US" sz="2500" dirty="0"/>
              <a:t>的大型国有企业开展调查，具体包括企业的基本情况、大型机械化营救设备配备情况。</a:t>
            </a:r>
          </a:p>
          <a:p>
            <a:pPr>
              <a:lnSpc>
                <a:spcPct val="150000"/>
              </a:lnSpc>
            </a:pPr>
            <a:r>
              <a:rPr lang="zh-CN" altLang="en-US" sz="2500" dirty="0"/>
              <a:t>（</a:t>
            </a:r>
            <a:r>
              <a:rPr lang="en-US" altLang="zh-CN" sz="2500" dirty="0"/>
              <a:t>2</a:t>
            </a:r>
            <a:r>
              <a:rPr lang="zh-CN" altLang="en-US" sz="2500" dirty="0"/>
              <a:t>）保险和再保险企业减灾能力调查</a:t>
            </a:r>
          </a:p>
          <a:p>
            <a:pPr>
              <a:lnSpc>
                <a:spcPct val="150000"/>
              </a:lnSpc>
            </a:pPr>
            <a:r>
              <a:rPr lang="zh-CN" altLang="en-US" sz="2500" dirty="0"/>
              <a:t>主要针对</a:t>
            </a:r>
            <a:r>
              <a:rPr lang="zh-CN" altLang="en-US" sz="2500" dirty="0">
                <a:solidFill>
                  <a:srgbClr val="00B050"/>
                </a:solidFill>
              </a:rPr>
              <a:t>省级</a:t>
            </a:r>
            <a:r>
              <a:rPr lang="zh-CN" altLang="en-US" sz="2500" dirty="0"/>
              <a:t>专业从事保险、再保险的公司开展调查，具体包括公司基本情况、经营范围、保险参与应急救灾情况、灾害队伍保障能力等。</a:t>
            </a:r>
          </a:p>
        </p:txBody>
      </p:sp>
    </p:spTree>
    <p:extLst>
      <p:ext uri="{BB962C8B-B14F-4D97-AF65-F5344CB8AC3E}">
        <p14:creationId xmlns:p14="http://schemas.microsoft.com/office/powerpoint/2010/main" val="1408765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7818" y="1430448"/>
            <a:ext cx="11552222" cy="2909130"/>
          </a:xfrm>
          <a:prstGeom prst="rect">
            <a:avLst/>
          </a:prstGeom>
          <a:noFill/>
        </p:spPr>
        <p:txBody>
          <a:bodyPr wrap="square" rtlCol="0">
            <a:spAutoFit/>
          </a:bodyPr>
          <a:lstStyle/>
          <a:p>
            <a:pPr>
              <a:lnSpc>
                <a:spcPct val="150000"/>
              </a:lnSpc>
            </a:pPr>
            <a:r>
              <a:rPr lang="zh-CN" altLang="en-US" sz="2500" dirty="0"/>
              <a:t>（</a:t>
            </a:r>
            <a:r>
              <a:rPr lang="en-US" altLang="zh-CN" sz="2500" dirty="0"/>
              <a:t>3</a:t>
            </a:r>
            <a:r>
              <a:rPr lang="zh-CN" altLang="en-US" sz="2500" dirty="0"/>
              <a:t>）社会组织减灾能力调查</a:t>
            </a:r>
          </a:p>
          <a:p>
            <a:pPr>
              <a:lnSpc>
                <a:spcPct val="150000"/>
              </a:lnSpc>
            </a:pPr>
            <a:r>
              <a:rPr lang="zh-CN" altLang="en-US" sz="2500" dirty="0"/>
              <a:t>主要针对省级、市、县民政部门登记管理、主要开展防灾减灾救灾和应急救援业务的社会组织，以及各级红十字会组织开展调查，具体包括社会组织的基本情况、办公场所与队伍规模、装备物资与具备能力、上一年度开展培训和科普宣教的情况以及上一年度的收支情况。</a:t>
            </a:r>
          </a:p>
        </p:txBody>
      </p:sp>
    </p:spTree>
    <p:extLst>
      <p:ext uri="{BB962C8B-B14F-4D97-AF65-F5344CB8AC3E}">
        <p14:creationId xmlns:p14="http://schemas.microsoft.com/office/powerpoint/2010/main" val="309082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246" y="615636"/>
            <a:ext cx="11329402" cy="6324808"/>
          </a:xfrm>
          <a:prstGeom prst="rect">
            <a:avLst/>
          </a:prstGeom>
          <a:noFill/>
        </p:spPr>
        <p:txBody>
          <a:bodyPr wrap="square" rtlCol="0">
            <a:spAutoFit/>
          </a:bodyPr>
          <a:lstStyle/>
          <a:p>
            <a:pPr>
              <a:lnSpc>
                <a:spcPct val="150000"/>
              </a:lnSpc>
            </a:pPr>
            <a:r>
              <a:rPr lang="en-US" altLang="zh-CN" sz="3000" dirty="0"/>
              <a:t>           </a:t>
            </a:r>
            <a:r>
              <a:rPr lang="en-US" altLang="zh-CN" sz="3000" b="1" dirty="0"/>
              <a:t>5.2.3 </a:t>
            </a:r>
            <a:r>
              <a:rPr lang="zh-CN" altLang="en-US" sz="3000" b="1" dirty="0"/>
              <a:t>任务分工</a:t>
            </a:r>
          </a:p>
          <a:p>
            <a:pPr>
              <a:lnSpc>
                <a:spcPct val="150000"/>
              </a:lnSpc>
            </a:pPr>
            <a:r>
              <a:rPr lang="zh-CN" altLang="en-US" sz="2500" dirty="0"/>
              <a:t>企业与社会组织减灾能力调查省级层面由应急管理部门为责任主体部门，负责统筹、协调、组织开展调查工作，市场监管、民政、红十字会、保险监管等部门参与调查，负责组织主管行业涉及的调查对象完成调查工作。</a:t>
            </a:r>
            <a:endParaRPr lang="en-US" altLang="zh-CN" sz="2500" dirty="0"/>
          </a:p>
          <a:p>
            <a:pPr>
              <a:lnSpc>
                <a:spcPct val="150000"/>
              </a:lnSpc>
            </a:pPr>
            <a:endParaRPr lang="zh-CN" altLang="en-US" sz="2500" dirty="0"/>
          </a:p>
          <a:p>
            <a:r>
              <a:rPr lang="zh-CN" altLang="en-US" sz="2500" dirty="0"/>
              <a:t>企业减灾能力清查工作由省应急管理部门和其他参与部门共同组织完成。其中，省应急管理部门根据调查对象范围，结合实际情况，协调相关部门确定我省大型应急救援装备生产企业、大型工程建设企业、大型采矿企业和主要保险和再保险企业，形成全省清查成果</a:t>
            </a:r>
            <a:r>
              <a:rPr lang="zh-CN" altLang="en-US" sz="3000" dirty="0"/>
              <a:t>。</a:t>
            </a:r>
            <a:endParaRPr lang="en-US" altLang="zh-CN" sz="3000" dirty="0"/>
          </a:p>
          <a:p>
            <a:endParaRPr lang="en-US" altLang="zh-CN" sz="3000" dirty="0"/>
          </a:p>
          <a:p>
            <a:r>
              <a:rPr lang="zh-CN" altLang="en-US" sz="2500" dirty="0"/>
              <a:t>社会组织减灾能力调查清查工作由省、</a:t>
            </a:r>
            <a:r>
              <a:rPr lang="zh-CN" altLang="en-US" sz="2500" dirty="0">
                <a:solidFill>
                  <a:srgbClr val="FF0000"/>
                </a:solidFill>
              </a:rPr>
              <a:t>市、县</a:t>
            </a:r>
            <a:r>
              <a:rPr lang="zh-CN" altLang="en-US" sz="2500" dirty="0"/>
              <a:t>应急管理部门协调民政、红十字会等部门组织开展，并逐级汇总，上报至市级、省应急管理部门，形成全省清查成果。 </a:t>
            </a:r>
          </a:p>
        </p:txBody>
      </p:sp>
    </p:spTree>
    <p:extLst>
      <p:ext uri="{BB962C8B-B14F-4D97-AF65-F5344CB8AC3E}">
        <p14:creationId xmlns:p14="http://schemas.microsoft.com/office/powerpoint/2010/main" val="1806761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020417" y="408270"/>
            <a:ext cx="9414007" cy="5628545"/>
          </a:xfrm>
          <a:prstGeom prst="rect">
            <a:avLst/>
          </a:prstGeom>
        </p:spPr>
      </p:pic>
    </p:spTree>
    <p:extLst>
      <p:ext uri="{BB962C8B-B14F-4D97-AF65-F5344CB8AC3E}">
        <p14:creationId xmlns:p14="http://schemas.microsoft.com/office/powerpoint/2010/main" val="154370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3868614" y="2115678"/>
            <a:ext cx="3516924" cy="54261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500" b="1" dirty="0">
                <a:latin typeface="+mn-ea"/>
              </a:rPr>
              <a:t>1. </a:t>
            </a:r>
            <a:r>
              <a:rPr lang="zh-CN" altLang="en-US" sz="2500" b="1" dirty="0">
                <a:latin typeface="+mn-ea"/>
              </a:rPr>
              <a:t>总体方案</a:t>
            </a:r>
          </a:p>
        </p:txBody>
      </p:sp>
      <p:sp>
        <p:nvSpPr>
          <p:cNvPr id="6" name="圆角矩形 5"/>
          <p:cNvSpPr/>
          <p:nvPr/>
        </p:nvSpPr>
        <p:spPr>
          <a:xfrm>
            <a:off x="643093" y="2893930"/>
            <a:ext cx="4838282" cy="525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2. </a:t>
            </a:r>
            <a:r>
              <a:rPr lang="zh-CN" altLang="en-US" sz="2500" b="1" dirty="0">
                <a:latin typeface="+mn-ea"/>
              </a:rPr>
              <a:t>主要灾害致灾调查与评估</a:t>
            </a:r>
          </a:p>
        </p:txBody>
      </p:sp>
      <p:sp>
        <p:nvSpPr>
          <p:cNvPr id="7" name="圆角矩形 6"/>
          <p:cNvSpPr/>
          <p:nvPr/>
        </p:nvSpPr>
        <p:spPr>
          <a:xfrm>
            <a:off x="643094" y="3564829"/>
            <a:ext cx="4838282" cy="469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3. </a:t>
            </a:r>
            <a:r>
              <a:rPr lang="zh-CN" altLang="zh-CN" sz="2500" b="1" dirty="0">
                <a:latin typeface="+mn-ea"/>
              </a:rPr>
              <a:t>承灾体调查与评估</a:t>
            </a:r>
            <a:endParaRPr lang="zh-CN" altLang="en-US" sz="2500" b="1" dirty="0">
              <a:latin typeface="+mn-ea"/>
            </a:endParaRPr>
          </a:p>
        </p:txBody>
      </p:sp>
      <p:sp>
        <p:nvSpPr>
          <p:cNvPr id="8" name="圆角矩形 7"/>
          <p:cNvSpPr/>
          <p:nvPr/>
        </p:nvSpPr>
        <p:spPr>
          <a:xfrm>
            <a:off x="643093" y="4230026"/>
            <a:ext cx="4838282" cy="500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4. </a:t>
            </a:r>
            <a:r>
              <a:rPr lang="zh-CN" altLang="zh-CN" sz="2500" b="1" dirty="0">
                <a:latin typeface="+mn-ea"/>
              </a:rPr>
              <a:t>历史灾害调查与评估</a:t>
            </a:r>
            <a:endParaRPr lang="zh-CN" altLang="en-US" sz="2500" b="1" dirty="0">
              <a:latin typeface="+mn-ea"/>
            </a:endParaRPr>
          </a:p>
        </p:txBody>
      </p:sp>
      <p:sp>
        <p:nvSpPr>
          <p:cNvPr id="9" name="圆角矩形 8"/>
          <p:cNvSpPr/>
          <p:nvPr/>
        </p:nvSpPr>
        <p:spPr>
          <a:xfrm>
            <a:off x="643093" y="4923360"/>
            <a:ext cx="4838282" cy="45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5. </a:t>
            </a:r>
            <a:r>
              <a:rPr lang="zh-CN" altLang="zh-CN" sz="2500" b="1" dirty="0">
                <a:latin typeface="+mn-ea"/>
              </a:rPr>
              <a:t>综合减灾能力调查与评估</a:t>
            </a:r>
            <a:endParaRPr lang="zh-CN" altLang="en-US" sz="2500" b="1" dirty="0">
              <a:latin typeface="+mn-ea"/>
            </a:endParaRPr>
          </a:p>
        </p:txBody>
      </p:sp>
      <p:sp>
        <p:nvSpPr>
          <p:cNvPr id="10" name="圆角矩形 9"/>
          <p:cNvSpPr/>
          <p:nvPr/>
        </p:nvSpPr>
        <p:spPr>
          <a:xfrm>
            <a:off x="643094" y="5586892"/>
            <a:ext cx="4838282" cy="432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6. </a:t>
            </a:r>
            <a:r>
              <a:rPr lang="zh-CN" altLang="zh-CN" sz="2500" b="1" dirty="0">
                <a:latin typeface="+mn-ea"/>
              </a:rPr>
              <a:t>重点隐患调查与评估</a:t>
            </a:r>
            <a:endParaRPr lang="zh-CN" altLang="en-US" sz="2500" b="1" dirty="0">
              <a:latin typeface="+mn-ea"/>
            </a:endParaRPr>
          </a:p>
        </p:txBody>
      </p:sp>
      <p:sp>
        <p:nvSpPr>
          <p:cNvPr id="11" name="圆角矩形 10"/>
          <p:cNvSpPr/>
          <p:nvPr/>
        </p:nvSpPr>
        <p:spPr>
          <a:xfrm>
            <a:off x="6330460" y="2893931"/>
            <a:ext cx="5476352" cy="519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7. </a:t>
            </a:r>
            <a:r>
              <a:rPr lang="zh-CN" altLang="zh-CN" sz="2500" b="1" dirty="0">
                <a:latin typeface="+mn-ea"/>
              </a:rPr>
              <a:t>主要灾害风险评估与区划</a:t>
            </a:r>
            <a:endParaRPr lang="zh-CN" altLang="en-US" sz="2500" b="1" dirty="0">
              <a:latin typeface="+mn-ea"/>
            </a:endParaRPr>
          </a:p>
        </p:txBody>
      </p:sp>
      <p:sp>
        <p:nvSpPr>
          <p:cNvPr id="12" name="圆角矩形 11"/>
          <p:cNvSpPr/>
          <p:nvPr/>
        </p:nvSpPr>
        <p:spPr>
          <a:xfrm>
            <a:off x="6330460" y="3560779"/>
            <a:ext cx="5395967" cy="473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8. </a:t>
            </a:r>
            <a:r>
              <a:rPr lang="zh-CN" altLang="zh-CN" sz="2500" b="1" dirty="0">
                <a:latin typeface="+mn-ea"/>
              </a:rPr>
              <a:t>自然灾害综合风险评估与区划</a:t>
            </a:r>
            <a:endParaRPr lang="zh-CN" altLang="en-US" sz="2500" b="1" dirty="0">
              <a:latin typeface="+mn-ea"/>
            </a:endParaRPr>
          </a:p>
        </p:txBody>
      </p:sp>
      <p:sp>
        <p:nvSpPr>
          <p:cNvPr id="13" name="圆角矩形 12"/>
          <p:cNvSpPr/>
          <p:nvPr/>
        </p:nvSpPr>
        <p:spPr>
          <a:xfrm>
            <a:off x="6330460" y="4230026"/>
            <a:ext cx="5476353" cy="5000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9. </a:t>
            </a:r>
            <a:r>
              <a:rPr lang="zh-CN" altLang="zh-CN" sz="2500" b="1" dirty="0">
                <a:latin typeface="+mn-ea"/>
              </a:rPr>
              <a:t>普查成果的质检核查、汇交与共享</a:t>
            </a:r>
            <a:endParaRPr lang="zh-CN" altLang="en-US" sz="2500" b="1" dirty="0">
              <a:latin typeface="+mn-ea"/>
            </a:endParaRPr>
          </a:p>
        </p:txBody>
      </p:sp>
      <p:sp>
        <p:nvSpPr>
          <p:cNvPr id="14" name="圆角矩形 13"/>
          <p:cNvSpPr/>
          <p:nvPr/>
        </p:nvSpPr>
        <p:spPr>
          <a:xfrm>
            <a:off x="6330460" y="4913486"/>
            <a:ext cx="5476352" cy="462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10. </a:t>
            </a:r>
            <a:r>
              <a:rPr lang="zh-CN" altLang="zh-CN" sz="2500" b="1" dirty="0">
                <a:latin typeface="+mn-ea"/>
              </a:rPr>
              <a:t>宣传与培训</a:t>
            </a:r>
            <a:endParaRPr lang="zh-CN" altLang="en-US" sz="2500" b="1" dirty="0">
              <a:latin typeface="+mn-ea"/>
            </a:endParaRPr>
          </a:p>
        </p:txBody>
      </p:sp>
      <p:sp>
        <p:nvSpPr>
          <p:cNvPr id="15" name="圆角矩形 14"/>
          <p:cNvSpPr/>
          <p:nvPr/>
        </p:nvSpPr>
        <p:spPr>
          <a:xfrm>
            <a:off x="6330460" y="5586892"/>
            <a:ext cx="5476352" cy="4320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11. </a:t>
            </a:r>
            <a:r>
              <a:rPr lang="zh-CN" altLang="zh-CN" sz="2500" b="1" dirty="0">
                <a:latin typeface="+mn-ea"/>
              </a:rPr>
              <a:t>保障措施</a:t>
            </a:r>
            <a:endParaRPr lang="zh-CN" altLang="en-US" sz="2500" b="1" dirty="0">
              <a:latin typeface="+mn-ea"/>
            </a:endParaRPr>
          </a:p>
        </p:txBody>
      </p:sp>
      <p:sp>
        <p:nvSpPr>
          <p:cNvPr id="17" name="文本框 16"/>
          <p:cNvSpPr txBox="1"/>
          <p:nvPr/>
        </p:nvSpPr>
        <p:spPr>
          <a:xfrm>
            <a:off x="2015450" y="472709"/>
            <a:ext cx="9918403" cy="1323439"/>
          </a:xfrm>
          <a:prstGeom prst="rect">
            <a:avLst/>
          </a:prstGeom>
          <a:noFill/>
        </p:spPr>
        <p:txBody>
          <a:bodyPr wrap="square" rtlCol="0">
            <a:spAutoFit/>
          </a:bodyPr>
          <a:lstStyle/>
          <a:p>
            <a:r>
              <a:rPr lang="zh-CN" altLang="en-US" sz="4000" dirty="0">
                <a:solidFill>
                  <a:srgbClr val="0070C0"/>
                </a:solidFill>
              </a:rPr>
              <a:t>建议</a:t>
            </a:r>
            <a:r>
              <a:rPr lang="en-US" altLang="zh-CN" sz="4000" dirty="0">
                <a:solidFill>
                  <a:srgbClr val="00B050"/>
                </a:solidFill>
              </a:rPr>
              <a:t>《</a:t>
            </a:r>
            <a:r>
              <a:rPr lang="zh-CN" altLang="en-US" sz="4000" dirty="0">
                <a:solidFill>
                  <a:srgbClr val="00B050"/>
                </a:solidFill>
              </a:rPr>
              <a:t>落实方案</a:t>
            </a:r>
            <a:r>
              <a:rPr lang="en-US" altLang="zh-CN" sz="4000" dirty="0">
                <a:solidFill>
                  <a:srgbClr val="00B050"/>
                </a:solidFill>
              </a:rPr>
              <a:t>》</a:t>
            </a:r>
            <a:r>
              <a:rPr lang="zh-CN" altLang="en-US" sz="4000" dirty="0">
                <a:solidFill>
                  <a:srgbClr val="00B050"/>
                </a:solidFill>
              </a:rPr>
              <a:t>和</a:t>
            </a:r>
            <a:r>
              <a:rPr lang="en-US" altLang="zh-CN" sz="4000" dirty="0">
                <a:solidFill>
                  <a:srgbClr val="00B050"/>
                </a:solidFill>
              </a:rPr>
              <a:t>《</a:t>
            </a:r>
            <a:r>
              <a:rPr lang="zh-CN" altLang="en-US" sz="4000" dirty="0">
                <a:solidFill>
                  <a:srgbClr val="00B050"/>
                </a:solidFill>
              </a:rPr>
              <a:t>实施细则</a:t>
            </a:r>
            <a:r>
              <a:rPr lang="en-US" altLang="zh-CN" sz="4000" dirty="0">
                <a:solidFill>
                  <a:srgbClr val="00B050"/>
                </a:solidFill>
              </a:rPr>
              <a:t>》</a:t>
            </a:r>
            <a:r>
              <a:rPr lang="zh-CN" altLang="en-US" sz="4000" dirty="0">
                <a:solidFill>
                  <a:srgbClr val="0070C0"/>
                </a:solidFill>
              </a:rPr>
              <a:t>的编写采用与</a:t>
            </a:r>
            <a:r>
              <a:rPr lang="en-US" altLang="zh-CN" sz="4000" dirty="0">
                <a:solidFill>
                  <a:srgbClr val="0070C0"/>
                </a:solidFill>
              </a:rPr>
              <a:t>《</a:t>
            </a:r>
            <a:r>
              <a:rPr lang="zh-CN" altLang="en-US" sz="4000" dirty="0">
                <a:solidFill>
                  <a:srgbClr val="0070C0"/>
                </a:solidFill>
              </a:rPr>
              <a:t>实施方案</a:t>
            </a:r>
            <a:r>
              <a:rPr lang="en-US" altLang="zh-CN" sz="4000" dirty="0">
                <a:solidFill>
                  <a:srgbClr val="0070C0"/>
                </a:solidFill>
              </a:rPr>
              <a:t>》</a:t>
            </a:r>
            <a:r>
              <a:rPr lang="zh-CN" altLang="en-US" sz="4000" dirty="0">
                <a:solidFill>
                  <a:srgbClr val="0070C0"/>
                </a:solidFill>
              </a:rPr>
              <a:t>类似的章节结构</a:t>
            </a:r>
          </a:p>
        </p:txBody>
      </p:sp>
    </p:spTree>
    <p:extLst>
      <p:ext uri="{BB962C8B-B14F-4D97-AF65-F5344CB8AC3E}">
        <p14:creationId xmlns:p14="http://schemas.microsoft.com/office/powerpoint/2010/main" val="1299841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246" y="181069"/>
            <a:ext cx="11343992" cy="4478790"/>
          </a:xfrm>
          <a:prstGeom prst="rect">
            <a:avLst/>
          </a:prstGeom>
          <a:noFill/>
        </p:spPr>
        <p:txBody>
          <a:bodyPr wrap="square" rtlCol="0">
            <a:spAutoFit/>
          </a:bodyPr>
          <a:lstStyle/>
          <a:p>
            <a:pPr>
              <a:lnSpc>
                <a:spcPct val="150000"/>
              </a:lnSpc>
            </a:pPr>
            <a:r>
              <a:rPr lang="en-US" altLang="zh-CN" sz="3000" b="1" dirty="0"/>
              <a:t>           </a:t>
            </a:r>
          </a:p>
          <a:p>
            <a:pPr>
              <a:lnSpc>
                <a:spcPct val="150000"/>
              </a:lnSpc>
            </a:pPr>
            <a:endParaRPr lang="en-US" altLang="zh-CN" sz="3000" b="1" dirty="0"/>
          </a:p>
          <a:p>
            <a:pPr>
              <a:lnSpc>
                <a:spcPct val="150000"/>
              </a:lnSpc>
            </a:pPr>
            <a:r>
              <a:rPr lang="en-US" altLang="zh-CN" sz="3000" b="1" dirty="0"/>
              <a:t>5.2.4 </a:t>
            </a:r>
            <a:r>
              <a:rPr lang="zh-CN" altLang="en-US" sz="3000" b="1" dirty="0"/>
              <a:t>工作流程与技术方法</a:t>
            </a:r>
            <a:endParaRPr lang="en-US" altLang="zh-CN" sz="3000" b="1" dirty="0"/>
          </a:p>
          <a:p>
            <a:pPr>
              <a:lnSpc>
                <a:spcPct val="150000"/>
              </a:lnSpc>
            </a:pPr>
            <a:r>
              <a:rPr lang="zh-CN" altLang="en-US" sz="2500" dirty="0"/>
              <a:t>       与</a:t>
            </a:r>
            <a:r>
              <a:rPr lang="en-US" altLang="zh-CN" sz="2500" dirty="0"/>
              <a:t>5.1</a:t>
            </a:r>
            <a:r>
              <a:rPr lang="zh-CN" altLang="en-US" sz="2500" dirty="0"/>
              <a:t>节‘政府减灾能力调查’的流程方法一致。</a:t>
            </a:r>
            <a:endParaRPr lang="en-US" altLang="zh-CN" sz="2500" dirty="0"/>
          </a:p>
          <a:p>
            <a:pPr>
              <a:lnSpc>
                <a:spcPct val="150000"/>
              </a:lnSpc>
            </a:pPr>
            <a:endParaRPr lang="en-US" altLang="zh-CN" sz="2500" dirty="0"/>
          </a:p>
          <a:p>
            <a:pPr>
              <a:lnSpc>
                <a:spcPct val="150000"/>
              </a:lnSpc>
            </a:pPr>
            <a:r>
              <a:rPr lang="en-US" altLang="zh-CN" sz="2800" b="1" dirty="0"/>
              <a:t>5.2.5 </a:t>
            </a:r>
            <a:r>
              <a:rPr lang="zh-CN" altLang="en-US" sz="2800" b="1" dirty="0"/>
              <a:t>数据质量控制</a:t>
            </a:r>
            <a:endParaRPr lang="en-US" altLang="zh-CN" sz="2800" b="1" dirty="0"/>
          </a:p>
          <a:p>
            <a:pPr>
              <a:lnSpc>
                <a:spcPct val="150000"/>
              </a:lnSpc>
            </a:pPr>
            <a:r>
              <a:rPr lang="zh-CN" altLang="en-US" sz="2500" dirty="0"/>
              <a:t>      与</a:t>
            </a:r>
            <a:r>
              <a:rPr lang="en-US" altLang="zh-CN" sz="2500" dirty="0"/>
              <a:t>5.1</a:t>
            </a:r>
            <a:r>
              <a:rPr lang="zh-CN" altLang="en-US" sz="2500" dirty="0"/>
              <a:t>节‘政府减灾能力调查’的数据质量控制一致。</a:t>
            </a:r>
          </a:p>
        </p:txBody>
      </p:sp>
    </p:spTree>
    <p:extLst>
      <p:ext uri="{BB962C8B-B14F-4D97-AF65-F5344CB8AC3E}">
        <p14:creationId xmlns:p14="http://schemas.microsoft.com/office/powerpoint/2010/main" val="19427097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7406" y="1674891"/>
            <a:ext cx="11271564" cy="1938992"/>
          </a:xfrm>
          <a:prstGeom prst="rect">
            <a:avLst/>
          </a:prstGeom>
          <a:noFill/>
        </p:spPr>
        <p:txBody>
          <a:bodyPr wrap="square" rtlCol="0">
            <a:spAutoFit/>
          </a:bodyPr>
          <a:lstStyle/>
          <a:p>
            <a:pPr>
              <a:lnSpc>
                <a:spcPct val="150000"/>
              </a:lnSpc>
            </a:pPr>
            <a:r>
              <a:rPr lang="en-US" altLang="zh-CN" sz="3000" b="1" dirty="0"/>
              <a:t>5.2.6 </a:t>
            </a:r>
            <a:r>
              <a:rPr lang="zh-CN" altLang="en-US" sz="3000" b="1" dirty="0"/>
              <a:t>成果</a:t>
            </a:r>
          </a:p>
          <a:p>
            <a:pPr>
              <a:lnSpc>
                <a:spcPct val="150000"/>
              </a:lnSpc>
            </a:pPr>
            <a:r>
              <a:rPr lang="zh-CN" altLang="en-US" sz="2500" dirty="0"/>
              <a:t>（</a:t>
            </a:r>
            <a:r>
              <a:rPr lang="en-US" altLang="zh-CN" sz="2500" dirty="0"/>
              <a:t>1</a:t>
            </a:r>
            <a:r>
              <a:rPr lang="zh-CN" altLang="en-US" sz="2500" dirty="0"/>
              <a:t>）省级企业减灾能力数据集；</a:t>
            </a:r>
          </a:p>
          <a:p>
            <a:pPr>
              <a:lnSpc>
                <a:spcPct val="150000"/>
              </a:lnSpc>
            </a:pPr>
            <a:r>
              <a:rPr lang="zh-CN" altLang="en-US" sz="2500" dirty="0"/>
              <a:t>（</a:t>
            </a:r>
            <a:r>
              <a:rPr lang="en-US" altLang="zh-CN" sz="2500" dirty="0"/>
              <a:t>2</a:t>
            </a:r>
            <a:r>
              <a:rPr lang="zh-CN" altLang="en-US" sz="2500" dirty="0"/>
              <a:t>）省、</a:t>
            </a:r>
            <a:r>
              <a:rPr lang="zh-CN" altLang="en-US" sz="2500" dirty="0">
                <a:solidFill>
                  <a:srgbClr val="0070C0"/>
                </a:solidFill>
              </a:rPr>
              <a:t>市、县</a:t>
            </a:r>
            <a:r>
              <a:rPr lang="zh-CN" altLang="en-US" sz="2500" dirty="0"/>
              <a:t>社会组织减灾能力数据集。</a:t>
            </a:r>
          </a:p>
        </p:txBody>
      </p:sp>
    </p:spTree>
    <p:extLst>
      <p:ext uri="{BB962C8B-B14F-4D97-AF65-F5344CB8AC3E}">
        <p14:creationId xmlns:p14="http://schemas.microsoft.com/office/powerpoint/2010/main" val="2588743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74479" y="497941"/>
            <a:ext cx="8437830" cy="702436"/>
          </a:xfrm>
          <a:prstGeom prst="rect">
            <a:avLst/>
          </a:prstGeom>
          <a:noFill/>
        </p:spPr>
        <p:txBody>
          <a:bodyPr wrap="square" rtlCol="0">
            <a:spAutoFit/>
          </a:bodyPr>
          <a:lstStyle/>
          <a:p>
            <a:pPr>
              <a:lnSpc>
                <a:spcPct val="150000"/>
              </a:lnSpc>
            </a:pPr>
            <a:r>
              <a:rPr lang="en-US" altLang="zh-CN" sz="3000" b="1" dirty="0"/>
              <a:t>5.3 </a:t>
            </a:r>
            <a:r>
              <a:rPr lang="zh-CN" altLang="en-US" sz="3000" b="1" dirty="0"/>
              <a:t>乡镇与社区减灾能力调查</a:t>
            </a:r>
          </a:p>
        </p:txBody>
      </p:sp>
      <p:sp>
        <p:nvSpPr>
          <p:cNvPr id="3" name="文本框 2"/>
          <p:cNvSpPr txBox="1"/>
          <p:nvPr/>
        </p:nvSpPr>
        <p:spPr>
          <a:xfrm>
            <a:off x="543208" y="1575303"/>
            <a:ext cx="11461687" cy="5516895"/>
          </a:xfrm>
          <a:prstGeom prst="rect">
            <a:avLst/>
          </a:prstGeom>
          <a:noFill/>
        </p:spPr>
        <p:txBody>
          <a:bodyPr wrap="square" rtlCol="0">
            <a:spAutoFit/>
          </a:bodyPr>
          <a:lstStyle/>
          <a:p>
            <a:pPr>
              <a:lnSpc>
                <a:spcPct val="150000"/>
              </a:lnSpc>
            </a:pPr>
            <a:r>
              <a:rPr lang="en-US" altLang="zh-CN" sz="3000" b="1" dirty="0"/>
              <a:t>5.3.1 </a:t>
            </a:r>
            <a:r>
              <a:rPr lang="zh-CN" altLang="en-US" sz="3000" b="1" dirty="0"/>
              <a:t>调查范围</a:t>
            </a:r>
          </a:p>
          <a:p>
            <a:pPr>
              <a:lnSpc>
                <a:spcPct val="150000"/>
              </a:lnSpc>
            </a:pPr>
            <a:r>
              <a:rPr lang="zh-CN" altLang="en-US" sz="2500" dirty="0"/>
              <a:t>包括省、</a:t>
            </a:r>
            <a:r>
              <a:rPr lang="zh-CN" altLang="en-US" sz="2500" dirty="0">
                <a:solidFill>
                  <a:srgbClr val="FF0000"/>
                </a:solidFill>
              </a:rPr>
              <a:t>市、县</a:t>
            </a:r>
            <a:r>
              <a:rPr lang="zh-CN" altLang="en-US" sz="2500" dirty="0"/>
              <a:t>三级行政区域辖区内所有乡镇（街道）和行政村（社区）。</a:t>
            </a:r>
            <a:endParaRPr lang="en-US" altLang="zh-CN" sz="2500" dirty="0"/>
          </a:p>
          <a:p>
            <a:pPr>
              <a:lnSpc>
                <a:spcPct val="150000"/>
              </a:lnSpc>
            </a:pPr>
            <a:endParaRPr lang="en-US" altLang="zh-CN" sz="2500" dirty="0"/>
          </a:p>
          <a:p>
            <a:pPr>
              <a:lnSpc>
                <a:spcPct val="150000"/>
              </a:lnSpc>
            </a:pPr>
            <a:r>
              <a:rPr lang="en-US" altLang="zh-CN" sz="3000" b="1" dirty="0"/>
              <a:t>5.3.2 </a:t>
            </a:r>
            <a:r>
              <a:rPr lang="zh-CN" altLang="en-US" sz="3000" b="1" dirty="0"/>
              <a:t>调查内容</a:t>
            </a:r>
          </a:p>
          <a:p>
            <a:pPr>
              <a:lnSpc>
                <a:spcPct val="150000"/>
              </a:lnSpc>
            </a:pPr>
            <a:r>
              <a:rPr lang="zh-CN" altLang="en-US" sz="2500" dirty="0"/>
              <a:t>乡镇（街道）基本概况，隐患调查、风险评估与信息通信情况，应急预案建设、培训演练情况，资金、物资和场所等。</a:t>
            </a:r>
          </a:p>
          <a:p>
            <a:pPr>
              <a:lnSpc>
                <a:spcPct val="150000"/>
              </a:lnSpc>
            </a:pPr>
            <a:r>
              <a:rPr lang="zh-CN" altLang="en-US" sz="2500" dirty="0"/>
              <a:t>社区（行政村）基本情况、风险隐患排查情况、防灾减灾救灾能力建设情况、防灾减灾活动开展情况等。</a:t>
            </a:r>
          </a:p>
          <a:p>
            <a:pPr>
              <a:lnSpc>
                <a:spcPct val="150000"/>
              </a:lnSpc>
            </a:pPr>
            <a:endParaRPr lang="zh-CN" altLang="en-US" sz="2500" dirty="0"/>
          </a:p>
        </p:txBody>
      </p:sp>
    </p:spTree>
    <p:extLst>
      <p:ext uri="{BB962C8B-B14F-4D97-AF65-F5344CB8AC3E}">
        <p14:creationId xmlns:p14="http://schemas.microsoft.com/office/powerpoint/2010/main" val="684467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6047" y="742385"/>
            <a:ext cx="11326765" cy="5909951"/>
          </a:xfrm>
          <a:prstGeom prst="rect">
            <a:avLst/>
          </a:prstGeom>
          <a:noFill/>
        </p:spPr>
        <p:txBody>
          <a:bodyPr wrap="square" rtlCol="0">
            <a:spAutoFit/>
          </a:bodyPr>
          <a:lstStyle/>
          <a:p>
            <a:pPr>
              <a:lnSpc>
                <a:spcPct val="150000"/>
              </a:lnSpc>
            </a:pPr>
            <a:r>
              <a:rPr lang="en-US" altLang="zh-CN" sz="3000" b="1" dirty="0"/>
              <a:t>          5.3.3 </a:t>
            </a:r>
            <a:r>
              <a:rPr lang="zh-CN" altLang="en-US" sz="3000" b="1" dirty="0"/>
              <a:t>任务分工</a:t>
            </a:r>
          </a:p>
          <a:p>
            <a:pPr>
              <a:lnSpc>
                <a:spcPct val="150000"/>
              </a:lnSpc>
            </a:pPr>
            <a:r>
              <a:rPr lang="zh-CN" altLang="en-US" sz="2500" dirty="0"/>
              <a:t>乡镇与社区减灾能力调查工作以县级行政区域为基本单元组织开展，由</a:t>
            </a:r>
            <a:r>
              <a:rPr lang="zh-CN" altLang="en-US" sz="2500" dirty="0">
                <a:solidFill>
                  <a:srgbClr val="0070C0"/>
                </a:solidFill>
              </a:rPr>
              <a:t>县应急管理部门</a:t>
            </a:r>
            <a:r>
              <a:rPr lang="zh-CN" altLang="en-US" sz="2500" dirty="0"/>
              <a:t>负责落实具体调查任务。县应急管理部门组织各乡镇（街道）和社区（行政村），填写相关调查表格，共同完成本辖区内调查工作。其中，</a:t>
            </a:r>
            <a:endParaRPr lang="en-US" altLang="zh-CN" sz="2500" dirty="0"/>
          </a:p>
          <a:p>
            <a:pPr>
              <a:lnSpc>
                <a:spcPct val="150000"/>
              </a:lnSpc>
            </a:pPr>
            <a:endParaRPr lang="en-US" altLang="zh-CN" sz="2500" dirty="0"/>
          </a:p>
          <a:p>
            <a:pPr>
              <a:lnSpc>
                <a:spcPct val="150000"/>
              </a:lnSpc>
            </a:pPr>
            <a:r>
              <a:rPr lang="zh-CN" altLang="en-US" sz="2500" dirty="0">
                <a:solidFill>
                  <a:srgbClr val="0070C0"/>
                </a:solidFill>
              </a:rPr>
              <a:t>应急管理部门为责任主体部门</a:t>
            </a:r>
            <a:r>
              <a:rPr lang="zh-CN" altLang="en-US" sz="2500" dirty="0"/>
              <a:t>，负责统筹、协调调查工作，汇总、核查调查成果。</a:t>
            </a:r>
            <a:endParaRPr lang="en-US" altLang="zh-CN" sz="2500" dirty="0"/>
          </a:p>
          <a:p>
            <a:pPr>
              <a:lnSpc>
                <a:spcPct val="150000"/>
              </a:lnSpc>
            </a:pPr>
            <a:r>
              <a:rPr lang="zh-CN" altLang="en-US" sz="2500" dirty="0"/>
              <a:t>乡镇（街道）减灾能力的调查，由县应急管理部门组织辖区内所有乡镇（街道）填写统计报表；</a:t>
            </a:r>
            <a:endParaRPr lang="en-US" altLang="zh-CN" sz="2500" dirty="0"/>
          </a:p>
          <a:p>
            <a:pPr>
              <a:lnSpc>
                <a:spcPct val="150000"/>
              </a:lnSpc>
            </a:pPr>
            <a:r>
              <a:rPr lang="zh-CN" altLang="en-US" sz="2500" dirty="0"/>
              <a:t>社区（行政村）减灾能力调查，由各乡镇（街道）组织辖区所有社区（行政村）填写统计报表。</a:t>
            </a:r>
          </a:p>
        </p:txBody>
      </p:sp>
    </p:spTree>
    <p:extLst>
      <p:ext uri="{BB962C8B-B14F-4D97-AF65-F5344CB8AC3E}">
        <p14:creationId xmlns:p14="http://schemas.microsoft.com/office/powerpoint/2010/main" val="34938659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9711" y="615636"/>
            <a:ext cx="11425473" cy="5573321"/>
          </a:xfrm>
          <a:prstGeom prst="rect">
            <a:avLst/>
          </a:prstGeom>
          <a:noFill/>
        </p:spPr>
        <p:txBody>
          <a:bodyPr wrap="square" rtlCol="0">
            <a:spAutoFit/>
          </a:bodyPr>
          <a:lstStyle/>
          <a:p>
            <a:pPr>
              <a:lnSpc>
                <a:spcPct val="150000"/>
              </a:lnSpc>
            </a:pPr>
            <a:r>
              <a:rPr lang="en-US" altLang="zh-CN" sz="3000" dirty="0"/>
              <a:t>            </a:t>
            </a:r>
            <a:r>
              <a:rPr lang="en-US" altLang="zh-CN" sz="3000" b="1" dirty="0"/>
              <a:t>5.3.4 </a:t>
            </a:r>
            <a:r>
              <a:rPr lang="zh-CN" altLang="en-US" sz="3000" b="1" dirty="0"/>
              <a:t>工作流程</a:t>
            </a:r>
            <a:endParaRPr lang="en-US" altLang="zh-CN" sz="3000" b="1" dirty="0"/>
          </a:p>
          <a:p>
            <a:pPr>
              <a:lnSpc>
                <a:spcPct val="140000"/>
              </a:lnSpc>
            </a:pPr>
            <a:r>
              <a:rPr lang="zh-CN" altLang="en-US" sz="2500" dirty="0"/>
              <a:t>（</a:t>
            </a:r>
            <a:r>
              <a:rPr lang="en-US" altLang="zh-CN" sz="2500" dirty="0"/>
              <a:t>1</a:t>
            </a:r>
            <a:r>
              <a:rPr lang="zh-CN" altLang="en-US" sz="2500" dirty="0"/>
              <a:t>）对象清查</a:t>
            </a:r>
          </a:p>
          <a:p>
            <a:pPr>
              <a:lnSpc>
                <a:spcPct val="140000"/>
              </a:lnSpc>
            </a:pPr>
            <a:r>
              <a:rPr lang="zh-CN" altLang="en-US" sz="2500" dirty="0"/>
              <a:t>由</a:t>
            </a:r>
            <a:r>
              <a:rPr lang="zh-CN" altLang="en-US" sz="2500" dirty="0">
                <a:solidFill>
                  <a:srgbClr val="0070C0"/>
                </a:solidFill>
              </a:rPr>
              <a:t>县应急管理部门</a:t>
            </a:r>
            <a:r>
              <a:rPr lang="zh-CN" altLang="en-US" sz="2500" dirty="0"/>
              <a:t>组织，开展清查，摸清需要调查的乡镇（街道）、社区（行政村）名称、地址、总户数和总人口等信息。</a:t>
            </a:r>
          </a:p>
          <a:p>
            <a:pPr>
              <a:lnSpc>
                <a:spcPct val="140000"/>
              </a:lnSpc>
            </a:pPr>
            <a:r>
              <a:rPr lang="zh-CN" altLang="en-US" sz="2500" dirty="0"/>
              <a:t>（</a:t>
            </a:r>
            <a:r>
              <a:rPr lang="en-US" altLang="zh-CN" sz="2500" dirty="0"/>
              <a:t>2</a:t>
            </a:r>
            <a:r>
              <a:rPr lang="zh-CN" altLang="en-US" sz="2500" dirty="0"/>
              <a:t>）调查实施</a:t>
            </a:r>
          </a:p>
          <a:p>
            <a:pPr>
              <a:lnSpc>
                <a:spcPct val="140000"/>
              </a:lnSpc>
            </a:pPr>
            <a:r>
              <a:rPr lang="zh-CN" altLang="en-US" sz="2500" dirty="0"/>
              <a:t>由</a:t>
            </a:r>
            <a:r>
              <a:rPr lang="zh-CN" altLang="en-US" sz="2500" dirty="0">
                <a:solidFill>
                  <a:srgbClr val="0070C0"/>
                </a:solidFill>
              </a:rPr>
              <a:t>县级政府</a:t>
            </a:r>
            <a:r>
              <a:rPr lang="zh-CN" altLang="en-US" sz="2500" dirty="0"/>
              <a:t>牵头，组织辖区内乡镇（街道）、社区（行政村），依托“全国自然灾害综合风险调查软件系统”，填写统计报表。</a:t>
            </a:r>
          </a:p>
          <a:p>
            <a:pPr>
              <a:lnSpc>
                <a:spcPct val="140000"/>
              </a:lnSpc>
            </a:pPr>
            <a:r>
              <a:rPr lang="zh-CN" altLang="en-US" sz="2500" dirty="0"/>
              <a:t>（</a:t>
            </a:r>
            <a:r>
              <a:rPr lang="en-US" altLang="zh-CN" sz="2500" dirty="0"/>
              <a:t>3</a:t>
            </a:r>
            <a:r>
              <a:rPr lang="zh-CN" altLang="en-US" sz="2500" dirty="0"/>
              <a:t>）数据审核</a:t>
            </a:r>
          </a:p>
          <a:p>
            <a:pPr>
              <a:lnSpc>
                <a:spcPct val="140000"/>
              </a:lnSpc>
            </a:pPr>
            <a:r>
              <a:rPr lang="zh-CN" altLang="en-US" sz="2500" dirty="0">
                <a:solidFill>
                  <a:srgbClr val="0070C0"/>
                </a:solidFill>
              </a:rPr>
              <a:t>县应急管理部门负责</a:t>
            </a:r>
            <a:r>
              <a:rPr lang="zh-CN" altLang="en-US" sz="2500" dirty="0"/>
              <a:t>对乡镇（街道）、社区（行政村）减灾能力填报数据进行初步审核，</a:t>
            </a:r>
            <a:r>
              <a:rPr lang="zh-CN" altLang="en-US" sz="2500" dirty="0">
                <a:solidFill>
                  <a:srgbClr val="0070C0"/>
                </a:solidFill>
              </a:rPr>
              <a:t>市级</a:t>
            </a:r>
            <a:r>
              <a:rPr lang="zh-CN" altLang="en-US" sz="2500" dirty="0"/>
              <a:t>、省级层面负责对下级填报数据进行审核、质检、汇总。</a:t>
            </a:r>
          </a:p>
        </p:txBody>
      </p:sp>
    </p:spTree>
    <p:extLst>
      <p:ext uri="{BB962C8B-B14F-4D97-AF65-F5344CB8AC3E}">
        <p14:creationId xmlns:p14="http://schemas.microsoft.com/office/powerpoint/2010/main" val="20082699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40092" y="536512"/>
            <a:ext cx="8519311" cy="702436"/>
          </a:xfrm>
          <a:prstGeom prst="rect">
            <a:avLst/>
          </a:prstGeom>
          <a:noFill/>
        </p:spPr>
        <p:txBody>
          <a:bodyPr wrap="square" rtlCol="0">
            <a:spAutoFit/>
          </a:bodyPr>
          <a:lstStyle/>
          <a:p>
            <a:pPr>
              <a:lnSpc>
                <a:spcPct val="150000"/>
              </a:lnSpc>
            </a:pPr>
            <a:r>
              <a:rPr lang="en-US" altLang="zh-CN" sz="3000" b="1" dirty="0"/>
              <a:t>5.4 </a:t>
            </a:r>
            <a:r>
              <a:rPr lang="zh-CN" altLang="en-US" sz="3000" b="1" dirty="0"/>
              <a:t>家庭减灾能力调查</a:t>
            </a:r>
          </a:p>
        </p:txBody>
      </p:sp>
      <p:sp>
        <p:nvSpPr>
          <p:cNvPr id="3" name="文本框 2"/>
          <p:cNvSpPr txBox="1"/>
          <p:nvPr/>
        </p:nvSpPr>
        <p:spPr>
          <a:xfrm>
            <a:off x="235390" y="1502875"/>
            <a:ext cx="11606543" cy="2909130"/>
          </a:xfrm>
          <a:prstGeom prst="rect">
            <a:avLst/>
          </a:prstGeom>
          <a:noFill/>
        </p:spPr>
        <p:txBody>
          <a:bodyPr wrap="square" rtlCol="0">
            <a:spAutoFit/>
          </a:bodyPr>
          <a:lstStyle/>
          <a:p>
            <a:pPr>
              <a:lnSpc>
                <a:spcPct val="150000"/>
              </a:lnSpc>
            </a:pPr>
            <a:r>
              <a:rPr lang="en-US" altLang="zh-CN" sz="2500" b="1" dirty="0"/>
              <a:t>5.4.1 </a:t>
            </a:r>
            <a:r>
              <a:rPr lang="zh-CN" altLang="en-US" sz="2500" b="1" dirty="0"/>
              <a:t>调查范围</a:t>
            </a:r>
          </a:p>
          <a:p>
            <a:pPr>
              <a:lnSpc>
                <a:spcPct val="150000"/>
              </a:lnSpc>
            </a:pPr>
            <a:r>
              <a:rPr lang="zh-CN" altLang="en-US" sz="2500" dirty="0"/>
              <a:t>全省范围内</a:t>
            </a:r>
            <a:r>
              <a:rPr lang="zh-CN" altLang="en-US" sz="2500" dirty="0">
                <a:solidFill>
                  <a:srgbClr val="0070C0"/>
                </a:solidFill>
              </a:rPr>
              <a:t>抽样</a:t>
            </a:r>
            <a:r>
              <a:rPr lang="zh-CN" altLang="en-US" sz="2500" dirty="0"/>
              <a:t>家庭及</a:t>
            </a:r>
            <a:r>
              <a:rPr lang="zh-CN" altLang="en-US" sz="2500" dirty="0">
                <a:solidFill>
                  <a:srgbClr val="0070C0"/>
                </a:solidFill>
              </a:rPr>
              <a:t>自愿参与</a:t>
            </a:r>
            <a:r>
              <a:rPr lang="zh-CN" altLang="en-US" sz="2500" dirty="0"/>
              <a:t>调查的家庭。</a:t>
            </a:r>
            <a:endParaRPr lang="en-US" altLang="zh-CN" sz="2500" dirty="0"/>
          </a:p>
          <a:p>
            <a:pPr>
              <a:lnSpc>
                <a:spcPct val="150000"/>
              </a:lnSpc>
            </a:pPr>
            <a:endParaRPr lang="zh-CN" altLang="en-US" sz="2500" dirty="0"/>
          </a:p>
          <a:p>
            <a:pPr>
              <a:lnSpc>
                <a:spcPct val="150000"/>
              </a:lnSpc>
            </a:pPr>
            <a:r>
              <a:rPr lang="en-US" altLang="zh-CN" sz="2500" b="1" dirty="0"/>
              <a:t>5.4.2 </a:t>
            </a:r>
            <a:r>
              <a:rPr lang="zh-CN" altLang="en-US" sz="2500" b="1" dirty="0"/>
              <a:t>调查内容</a:t>
            </a:r>
          </a:p>
          <a:p>
            <a:pPr>
              <a:lnSpc>
                <a:spcPct val="150000"/>
              </a:lnSpc>
            </a:pPr>
            <a:r>
              <a:rPr lang="zh-CN" altLang="en-US" sz="2500" dirty="0"/>
              <a:t>主要包括家庭基本信息、灾害认知能力、灾害自救互救能力等。</a:t>
            </a:r>
          </a:p>
        </p:txBody>
      </p:sp>
    </p:spTree>
    <p:extLst>
      <p:ext uri="{BB962C8B-B14F-4D97-AF65-F5344CB8AC3E}">
        <p14:creationId xmlns:p14="http://schemas.microsoft.com/office/powerpoint/2010/main" val="24279821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3497" y="1620570"/>
            <a:ext cx="11606543" cy="2909130"/>
          </a:xfrm>
          <a:prstGeom prst="rect">
            <a:avLst/>
          </a:prstGeom>
          <a:noFill/>
        </p:spPr>
        <p:txBody>
          <a:bodyPr wrap="square" rtlCol="0">
            <a:spAutoFit/>
          </a:bodyPr>
          <a:lstStyle/>
          <a:p>
            <a:pPr>
              <a:lnSpc>
                <a:spcPct val="150000"/>
              </a:lnSpc>
            </a:pPr>
            <a:r>
              <a:rPr lang="en-US" altLang="zh-CN" sz="2500" b="1" dirty="0"/>
              <a:t>5.4.3 </a:t>
            </a:r>
            <a:r>
              <a:rPr lang="zh-CN" altLang="en-US" sz="2500" b="1" dirty="0"/>
              <a:t>任务分工</a:t>
            </a:r>
          </a:p>
          <a:p>
            <a:pPr>
              <a:lnSpc>
                <a:spcPct val="150000"/>
              </a:lnSpc>
            </a:pPr>
            <a:r>
              <a:rPr lang="zh-CN" altLang="en-US" sz="2500" dirty="0"/>
              <a:t>以普查办抽中的家庭</a:t>
            </a:r>
            <a:r>
              <a:rPr lang="zh-CN" altLang="en-US" sz="2500" dirty="0">
                <a:solidFill>
                  <a:srgbClr val="0070C0"/>
                </a:solidFill>
              </a:rPr>
              <a:t>填写调查问卷</a:t>
            </a:r>
            <a:r>
              <a:rPr lang="zh-CN" altLang="en-US" sz="2500" dirty="0">
                <a:solidFill>
                  <a:srgbClr val="FF0000"/>
                </a:solidFill>
              </a:rPr>
              <a:t>为主</a:t>
            </a:r>
            <a:r>
              <a:rPr lang="zh-CN" altLang="en-US" sz="2500" dirty="0"/>
              <a:t>，同时可通过发送</a:t>
            </a:r>
            <a:r>
              <a:rPr lang="zh-CN" altLang="en-US" sz="2500" dirty="0">
                <a:solidFill>
                  <a:srgbClr val="0070C0"/>
                </a:solidFill>
              </a:rPr>
              <a:t>答题链接、二维码</a:t>
            </a:r>
            <a:r>
              <a:rPr lang="zh-CN" altLang="en-US" sz="2500" dirty="0"/>
              <a:t>等方式进行社会自愿填报</a:t>
            </a:r>
            <a:r>
              <a:rPr lang="zh-CN" altLang="en-US" sz="2500" dirty="0">
                <a:solidFill>
                  <a:srgbClr val="FF0000"/>
                </a:solidFill>
              </a:rPr>
              <a:t>作为补充</a:t>
            </a:r>
            <a:r>
              <a:rPr lang="zh-CN" altLang="en-US" sz="2500" dirty="0"/>
              <a:t>。</a:t>
            </a:r>
            <a:endParaRPr lang="en-US" altLang="zh-CN" sz="2500" dirty="0"/>
          </a:p>
          <a:p>
            <a:pPr>
              <a:lnSpc>
                <a:spcPct val="150000"/>
              </a:lnSpc>
            </a:pPr>
            <a:endParaRPr lang="en-US" altLang="zh-CN" sz="2500" dirty="0"/>
          </a:p>
          <a:p>
            <a:pPr>
              <a:lnSpc>
                <a:spcPct val="150000"/>
              </a:lnSpc>
            </a:pPr>
            <a:r>
              <a:rPr lang="zh-CN" altLang="en-US" sz="2500" dirty="0"/>
              <a:t>社会自愿填报</a:t>
            </a:r>
            <a:r>
              <a:rPr lang="zh-CN" altLang="en-US" sz="2500" dirty="0">
                <a:solidFill>
                  <a:srgbClr val="0070C0"/>
                </a:solidFill>
              </a:rPr>
              <a:t>不可替代</a:t>
            </a:r>
            <a:r>
              <a:rPr lang="zh-CN" altLang="en-US" sz="2500" dirty="0"/>
              <a:t>抽样家庭填报，数据入库方式要严格区分。</a:t>
            </a:r>
            <a:endParaRPr lang="en-US" altLang="zh-CN" sz="2500" dirty="0"/>
          </a:p>
        </p:txBody>
      </p:sp>
      <p:sp>
        <p:nvSpPr>
          <p:cNvPr id="4" name="文本框 3">
            <a:extLst>
              <a:ext uri="{FF2B5EF4-FFF2-40B4-BE49-F238E27FC236}">
                <a16:creationId xmlns:a16="http://schemas.microsoft.com/office/drawing/2014/main" id="{3005EC9A-86EA-4F79-B581-0783EDF1C0C1}"/>
              </a:ext>
            </a:extLst>
          </p:cNvPr>
          <p:cNvSpPr txBox="1"/>
          <p:nvPr/>
        </p:nvSpPr>
        <p:spPr>
          <a:xfrm>
            <a:off x="292728" y="4836479"/>
            <a:ext cx="11606543" cy="1754968"/>
          </a:xfrm>
          <a:prstGeom prst="rect">
            <a:avLst/>
          </a:prstGeom>
          <a:noFill/>
        </p:spPr>
        <p:txBody>
          <a:bodyPr wrap="square" rtlCol="0">
            <a:spAutoFit/>
          </a:bodyPr>
          <a:lstStyle/>
          <a:p>
            <a:pPr>
              <a:lnSpc>
                <a:spcPct val="150000"/>
              </a:lnSpc>
            </a:pPr>
            <a:r>
              <a:rPr lang="zh-CN" altLang="en-US" sz="2500" dirty="0"/>
              <a:t>抽样调查以县级行政区域为基本单元组织开展，</a:t>
            </a:r>
            <a:r>
              <a:rPr lang="zh-CN" altLang="en-US" sz="2500" dirty="0">
                <a:solidFill>
                  <a:srgbClr val="FF0000"/>
                </a:solidFill>
              </a:rPr>
              <a:t>县普查办</a:t>
            </a:r>
            <a:r>
              <a:rPr lang="zh-CN" altLang="en-US" sz="2500" dirty="0"/>
              <a:t>组织辖区内</a:t>
            </a:r>
            <a:r>
              <a:rPr lang="zh-CN" altLang="en-US" sz="2500" dirty="0">
                <a:solidFill>
                  <a:srgbClr val="FF0000"/>
                </a:solidFill>
              </a:rPr>
              <a:t>应急管理部门、各乡镇（街道）政府</a:t>
            </a:r>
            <a:r>
              <a:rPr lang="zh-CN" altLang="en-US" sz="2500" dirty="0"/>
              <a:t>共同完成本辖区内抽样调查工作。</a:t>
            </a:r>
            <a:r>
              <a:rPr lang="zh-CN" altLang="en-US" sz="2500" dirty="0">
                <a:solidFill>
                  <a:srgbClr val="FF0000"/>
                </a:solidFill>
              </a:rPr>
              <a:t>社区（行政村）</a:t>
            </a:r>
            <a:r>
              <a:rPr lang="zh-CN" altLang="en-US" sz="2500" dirty="0"/>
              <a:t>负责组织、协助抽样选中的家庭，如实填报。</a:t>
            </a:r>
          </a:p>
        </p:txBody>
      </p:sp>
    </p:spTree>
    <p:extLst>
      <p:ext uri="{BB962C8B-B14F-4D97-AF65-F5344CB8AC3E}">
        <p14:creationId xmlns:p14="http://schemas.microsoft.com/office/powerpoint/2010/main" val="2265304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9683" y="109999"/>
            <a:ext cx="11452634" cy="6256200"/>
          </a:xfrm>
          <a:prstGeom prst="rect">
            <a:avLst/>
          </a:prstGeom>
          <a:noFill/>
        </p:spPr>
        <p:txBody>
          <a:bodyPr wrap="square" rtlCol="0">
            <a:spAutoFit/>
          </a:bodyPr>
          <a:lstStyle/>
          <a:p>
            <a:pPr>
              <a:lnSpc>
                <a:spcPct val="150000"/>
              </a:lnSpc>
            </a:pPr>
            <a:r>
              <a:rPr lang="en-US" altLang="zh-CN" sz="3000" dirty="0"/>
              <a:t>             </a:t>
            </a:r>
            <a:r>
              <a:rPr lang="en-US" altLang="zh-CN" sz="3000" b="1" dirty="0"/>
              <a:t>5.4.4 </a:t>
            </a:r>
            <a:r>
              <a:rPr lang="zh-CN" altLang="en-US" sz="3000" b="1" dirty="0"/>
              <a:t>工作流程</a:t>
            </a:r>
          </a:p>
          <a:p>
            <a:pPr>
              <a:lnSpc>
                <a:spcPct val="150000"/>
              </a:lnSpc>
            </a:pPr>
            <a:endParaRPr lang="en-US" altLang="zh-CN" sz="2500" dirty="0"/>
          </a:p>
          <a:p>
            <a:pPr>
              <a:lnSpc>
                <a:spcPct val="140000"/>
              </a:lnSpc>
            </a:pPr>
            <a:r>
              <a:rPr lang="zh-CN" altLang="en-US" sz="2500" dirty="0"/>
              <a:t>（</a:t>
            </a:r>
            <a:r>
              <a:rPr lang="en-US" altLang="zh-CN" sz="2500" dirty="0"/>
              <a:t>1</a:t>
            </a:r>
            <a:r>
              <a:rPr lang="zh-CN" altLang="en-US" sz="2500" dirty="0"/>
              <a:t>）家庭抽样</a:t>
            </a:r>
          </a:p>
          <a:p>
            <a:pPr>
              <a:lnSpc>
                <a:spcPct val="140000"/>
              </a:lnSpc>
            </a:pPr>
            <a:r>
              <a:rPr lang="zh-CN" altLang="en-US" sz="2500" dirty="0"/>
              <a:t>省普查办抽取家庭户并</a:t>
            </a:r>
            <a:r>
              <a:rPr lang="zh-CN" altLang="en-US" sz="2500" dirty="0">
                <a:solidFill>
                  <a:srgbClr val="0070C0"/>
                </a:solidFill>
              </a:rPr>
              <a:t>下发调查名单。</a:t>
            </a:r>
          </a:p>
          <a:p>
            <a:pPr>
              <a:lnSpc>
                <a:spcPct val="140000"/>
              </a:lnSpc>
            </a:pPr>
            <a:r>
              <a:rPr lang="zh-CN" altLang="en-US" sz="2500" dirty="0"/>
              <a:t>（</a:t>
            </a:r>
            <a:r>
              <a:rPr lang="en-US" altLang="zh-CN" sz="2500" dirty="0"/>
              <a:t>2</a:t>
            </a:r>
            <a:r>
              <a:rPr lang="zh-CN" altLang="en-US" sz="2500" dirty="0"/>
              <a:t>）调查实施</a:t>
            </a:r>
          </a:p>
          <a:p>
            <a:pPr>
              <a:lnSpc>
                <a:spcPct val="140000"/>
              </a:lnSpc>
            </a:pPr>
            <a:r>
              <a:rPr lang="zh-CN" altLang="en-US" sz="2500" dirty="0">
                <a:solidFill>
                  <a:srgbClr val="FF0000"/>
                </a:solidFill>
              </a:rPr>
              <a:t>县普查办</a:t>
            </a:r>
            <a:r>
              <a:rPr lang="zh-CN" altLang="en-US" sz="2500" dirty="0"/>
              <a:t>组织辖区内</a:t>
            </a:r>
            <a:r>
              <a:rPr lang="zh-CN" altLang="en-US" sz="2500" dirty="0">
                <a:solidFill>
                  <a:srgbClr val="FF0000"/>
                </a:solidFill>
              </a:rPr>
              <a:t>应急管理部门、各乡镇（街道）政府</a:t>
            </a:r>
            <a:r>
              <a:rPr lang="zh-CN" altLang="en-US" sz="2500" dirty="0"/>
              <a:t>共同完成本辖区内调查实施工作。社区（行政村）负责组织、协助抽样家庭填写调查表。</a:t>
            </a:r>
          </a:p>
          <a:p>
            <a:pPr>
              <a:lnSpc>
                <a:spcPct val="140000"/>
              </a:lnSpc>
            </a:pPr>
            <a:r>
              <a:rPr lang="zh-CN" altLang="en-US" sz="2500" dirty="0"/>
              <a:t>（</a:t>
            </a:r>
            <a:r>
              <a:rPr lang="en-US" altLang="zh-CN" sz="2500" dirty="0"/>
              <a:t>3</a:t>
            </a:r>
            <a:r>
              <a:rPr lang="zh-CN" altLang="en-US" sz="2500" dirty="0"/>
              <a:t>）数据审核</a:t>
            </a:r>
          </a:p>
          <a:p>
            <a:pPr>
              <a:lnSpc>
                <a:spcPct val="150000"/>
              </a:lnSpc>
            </a:pPr>
            <a:r>
              <a:rPr lang="zh-CN" altLang="en-US" sz="2500" dirty="0"/>
              <a:t>各乡镇（街道）负责调查指标信息的质量核查，县应急管理部门负责本辖区所有调查数据成果的汇总和核查，按照“</a:t>
            </a:r>
            <a:r>
              <a:rPr lang="zh-CN" altLang="en-US" sz="2500" dirty="0">
                <a:solidFill>
                  <a:srgbClr val="FF0000"/>
                </a:solidFill>
              </a:rPr>
              <a:t>各乡镇（街道）</a:t>
            </a:r>
            <a:r>
              <a:rPr lang="en-US" altLang="zh-CN" sz="2500" dirty="0">
                <a:solidFill>
                  <a:srgbClr val="FF0000"/>
                </a:solidFill>
              </a:rPr>
              <a:t>-</a:t>
            </a:r>
            <a:r>
              <a:rPr lang="zh-CN" altLang="en-US" sz="2500" dirty="0">
                <a:solidFill>
                  <a:srgbClr val="FF0000"/>
                </a:solidFill>
              </a:rPr>
              <a:t>县应急管理部门</a:t>
            </a:r>
            <a:r>
              <a:rPr lang="en-US" altLang="zh-CN" sz="2500" dirty="0">
                <a:solidFill>
                  <a:srgbClr val="FF0000"/>
                </a:solidFill>
              </a:rPr>
              <a:t>-</a:t>
            </a:r>
            <a:r>
              <a:rPr lang="zh-CN" altLang="en-US" sz="2500" dirty="0">
                <a:solidFill>
                  <a:srgbClr val="FF0000"/>
                </a:solidFill>
              </a:rPr>
              <a:t>市应急管理部门</a:t>
            </a:r>
            <a:r>
              <a:rPr lang="en-US" altLang="zh-CN" sz="2500" dirty="0">
                <a:solidFill>
                  <a:srgbClr val="FF0000"/>
                </a:solidFill>
              </a:rPr>
              <a:t>-</a:t>
            </a:r>
            <a:r>
              <a:rPr lang="zh-CN" altLang="en-US" sz="2500" dirty="0">
                <a:solidFill>
                  <a:srgbClr val="FF0000"/>
                </a:solidFill>
              </a:rPr>
              <a:t>省应急管理部门</a:t>
            </a:r>
            <a:r>
              <a:rPr lang="zh-CN" altLang="en-US" sz="2500" dirty="0"/>
              <a:t>”的流程，将调查数据成果逐级审核、上报、汇总。</a:t>
            </a:r>
          </a:p>
        </p:txBody>
      </p:sp>
    </p:spTree>
    <p:extLst>
      <p:ext uri="{BB962C8B-B14F-4D97-AF65-F5344CB8AC3E}">
        <p14:creationId xmlns:p14="http://schemas.microsoft.com/office/powerpoint/2010/main" val="25130076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8342" y="488227"/>
            <a:ext cx="11452634" cy="5778505"/>
          </a:xfrm>
          <a:prstGeom prst="rect">
            <a:avLst/>
          </a:prstGeom>
          <a:noFill/>
        </p:spPr>
        <p:txBody>
          <a:bodyPr wrap="square" rtlCol="0">
            <a:spAutoFit/>
          </a:bodyPr>
          <a:lstStyle/>
          <a:p>
            <a:r>
              <a:rPr lang="en-US" altLang="zh-CN" sz="3000" dirty="0"/>
              <a:t>             </a:t>
            </a:r>
            <a:r>
              <a:rPr lang="zh-CN" altLang="zh-CN" sz="3200" b="1" dirty="0"/>
              <a:t>5.5</a:t>
            </a:r>
            <a:r>
              <a:rPr lang="en-US" altLang="zh-CN" sz="3200" b="1" dirty="0"/>
              <a:t> </a:t>
            </a:r>
            <a:r>
              <a:rPr lang="zh-CN" altLang="zh-CN" sz="3200" b="1" dirty="0"/>
              <a:t>综合减灾能力评估</a:t>
            </a:r>
          </a:p>
          <a:p>
            <a:pPr>
              <a:lnSpc>
                <a:spcPct val="150000"/>
              </a:lnSpc>
            </a:pPr>
            <a:endParaRPr lang="en-US" altLang="zh-CN" sz="2500" dirty="0"/>
          </a:p>
          <a:p>
            <a:pPr>
              <a:lnSpc>
                <a:spcPct val="150000"/>
              </a:lnSpc>
            </a:pPr>
            <a:r>
              <a:rPr lang="en-US" altLang="zh-CN" sz="2500" b="1" dirty="0"/>
              <a:t>5.5.1 </a:t>
            </a:r>
            <a:r>
              <a:rPr lang="zh-CN" altLang="en-US" sz="2500" b="1" dirty="0"/>
              <a:t>评估范围</a:t>
            </a:r>
          </a:p>
          <a:p>
            <a:pPr>
              <a:lnSpc>
                <a:spcPct val="150000"/>
              </a:lnSpc>
            </a:pPr>
            <a:r>
              <a:rPr lang="zh-CN" altLang="en-US" sz="2500" dirty="0"/>
              <a:t>对全省各市级行政区、各县级行政区、各乡镇（街道）、各社区（行政村）和抽样家庭减灾能力进行评估。</a:t>
            </a:r>
          </a:p>
          <a:p>
            <a:pPr>
              <a:lnSpc>
                <a:spcPct val="150000"/>
              </a:lnSpc>
            </a:pPr>
            <a:r>
              <a:rPr lang="en-US" altLang="zh-CN" sz="2500" b="1" dirty="0"/>
              <a:t>5.5.2 </a:t>
            </a:r>
            <a:r>
              <a:rPr lang="zh-CN" altLang="en-US" sz="2500" b="1" dirty="0"/>
              <a:t>评估内容</a:t>
            </a:r>
          </a:p>
          <a:p>
            <a:pPr>
              <a:lnSpc>
                <a:spcPct val="150000"/>
              </a:lnSpc>
            </a:pPr>
            <a:r>
              <a:rPr lang="zh-CN" altLang="en-US" sz="2500" dirty="0"/>
              <a:t>评估省、市、县政府减灾能力，企业与社会组织减灾能力、乡镇（街道）减灾能力、社区（行政村）减灾能力、抽样家庭减灾能力和综合减灾能力。</a:t>
            </a:r>
          </a:p>
          <a:p>
            <a:pPr>
              <a:lnSpc>
                <a:spcPct val="150000"/>
              </a:lnSpc>
            </a:pPr>
            <a:r>
              <a:rPr lang="en-US" altLang="zh-CN" sz="2500" b="1" dirty="0"/>
              <a:t>5.5.3 </a:t>
            </a:r>
            <a:r>
              <a:rPr lang="zh-CN" altLang="en-US" sz="2500" b="1" dirty="0"/>
              <a:t>任务分工</a:t>
            </a:r>
          </a:p>
          <a:p>
            <a:pPr>
              <a:lnSpc>
                <a:spcPct val="150000"/>
              </a:lnSpc>
            </a:pPr>
            <a:r>
              <a:rPr lang="zh-CN" altLang="en-US" sz="2500" dirty="0"/>
              <a:t>由</a:t>
            </a:r>
            <a:r>
              <a:rPr lang="zh-CN" altLang="en-US" sz="2500" dirty="0">
                <a:solidFill>
                  <a:srgbClr val="FF0000"/>
                </a:solidFill>
              </a:rPr>
              <a:t>省应急管理部门</a:t>
            </a:r>
            <a:r>
              <a:rPr lang="zh-CN" altLang="en-US" sz="2500" dirty="0"/>
              <a:t>牵头组织开展。</a:t>
            </a:r>
          </a:p>
        </p:txBody>
      </p:sp>
    </p:spTree>
    <p:extLst>
      <p:ext uri="{BB962C8B-B14F-4D97-AF65-F5344CB8AC3E}">
        <p14:creationId xmlns:p14="http://schemas.microsoft.com/office/powerpoint/2010/main" val="22254549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0657" y="1439501"/>
            <a:ext cx="11624650" cy="4708981"/>
          </a:xfrm>
          <a:prstGeom prst="rect">
            <a:avLst/>
          </a:prstGeom>
          <a:noFill/>
        </p:spPr>
        <p:txBody>
          <a:bodyPr wrap="square" rtlCol="0">
            <a:spAutoFit/>
          </a:bodyPr>
          <a:lstStyle/>
          <a:p>
            <a:pPr>
              <a:lnSpc>
                <a:spcPct val="150000"/>
              </a:lnSpc>
            </a:pPr>
            <a:r>
              <a:rPr lang="en-US" altLang="zh-CN" sz="2500" b="1" dirty="0"/>
              <a:t>5.5.4 </a:t>
            </a:r>
            <a:r>
              <a:rPr lang="zh-CN" altLang="en-US" sz="2500" b="1" dirty="0"/>
              <a:t>工作流程与技术方法</a:t>
            </a:r>
          </a:p>
          <a:p>
            <a:pPr>
              <a:lnSpc>
                <a:spcPct val="150000"/>
              </a:lnSpc>
            </a:pPr>
            <a:r>
              <a:rPr lang="zh-CN" altLang="en-US" sz="2500" dirty="0"/>
              <a:t>基于政府、企业与社会组织、乡镇、社区与家庭减灾能力调查结果，以及部分行业部门减灾能力调查和共享数据，依据</a:t>
            </a:r>
            <a:r>
              <a:rPr lang="en-US" altLang="zh-CN" sz="2500" dirty="0"/>
              <a:t>《</a:t>
            </a:r>
            <a:r>
              <a:rPr lang="zh-CN" altLang="en-US" sz="2500" dirty="0"/>
              <a:t>政府减灾能力评估技术规范</a:t>
            </a:r>
            <a:r>
              <a:rPr lang="en-US" altLang="zh-CN" sz="2500" dirty="0"/>
              <a:t>》《</a:t>
            </a:r>
            <a:r>
              <a:rPr lang="zh-CN" altLang="en-US" sz="2500" dirty="0"/>
              <a:t>企业与社会组织减灾能力评估技术规范</a:t>
            </a:r>
            <a:r>
              <a:rPr lang="en-US" altLang="zh-CN" sz="2500" dirty="0"/>
              <a:t>》《</a:t>
            </a:r>
            <a:r>
              <a:rPr lang="zh-CN" altLang="en-US" sz="2500" dirty="0"/>
              <a:t>乡镇、社区与家庭减灾能力评估技术规范</a:t>
            </a:r>
            <a:r>
              <a:rPr lang="en-US" altLang="zh-CN" sz="2500" dirty="0"/>
              <a:t>》</a:t>
            </a:r>
            <a:r>
              <a:rPr lang="zh-CN" altLang="en-US" sz="2500" dirty="0"/>
              <a:t>和</a:t>
            </a:r>
            <a:r>
              <a:rPr lang="en-US" altLang="zh-CN" sz="2500" dirty="0"/>
              <a:t>《</a:t>
            </a:r>
            <a:r>
              <a:rPr lang="zh-CN" altLang="en-US" sz="2500" dirty="0"/>
              <a:t>综合减灾能力评估技术规范</a:t>
            </a:r>
            <a:r>
              <a:rPr lang="en-US" altLang="zh-CN" sz="2500" dirty="0"/>
              <a:t>》</a:t>
            </a:r>
            <a:r>
              <a:rPr lang="zh-CN" altLang="en-US" sz="2500" dirty="0"/>
              <a:t>，在省级层面，评估省、市、县政府减灾能力，企业与社会组织减灾能力，乡镇、社区与家庭减灾能力，以及综合减灾能力，并编制相应的减灾能力评估图。</a:t>
            </a:r>
          </a:p>
          <a:p>
            <a:pPr>
              <a:lnSpc>
                <a:spcPct val="150000"/>
              </a:lnSpc>
            </a:pPr>
            <a:endParaRPr lang="zh-CN" altLang="en-US" sz="2500" dirty="0"/>
          </a:p>
        </p:txBody>
      </p:sp>
    </p:spTree>
    <p:extLst>
      <p:ext uri="{BB962C8B-B14F-4D97-AF65-F5344CB8AC3E}">
        <p14:creationId xmlns:p14="http://schemas.microsoft.com/office/powerpoint/2010/main" val="31845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126032" y="1903803"/>
            <a:ext cx="4729073" cy="4131900"/>
          </a:xfrm>
          <a:prstGeom prst="rect">
            <a:avLst/>
          </a:prstGeom>
          <a:noFill/>
        </p:spPr>
        <p:txBody>
          <a:bodyPr wrap="square" rtlCol="0">
            <a:spAutoFit/>
          </a:bodyPr>
          <a:lstStyle/>
          <a:p>
            <a:pPr>
              <a:lnSpc>
                <a:spcPct val="150000"/>
              </a:lnSpc>
            </a:pPr>
            <a:r>
              <a:rPr lang="zh-CN" altLang="en-US" sz="2500" dirty="0"/>
              <a:t>五种主要灾害</a:t>
            </a:r>
            <a:endParaRPr lang="en-US" altLang="zh-CN" sz="2500" dirty="0"/>
          </a:p>
          <a:p>
            <a:pPr>
              <a:lnSpc>
                <a:spcPct val="150000"/>
              </a:lnSpc>
            </a:pPr>
            <a:r>
              <a:rPr lang="zh-CN" altLang="en-US" sz="2500" dirty="0"/>
              <a:t>地震灾害</a:t>
            </a:r>
            <a:r>
              <a:rPr lang="en-US" altLang="zh-CN" sz="2500" dirty="0"/>
              <a:t>——</a:t>
            </a:r>
            <a:r>
              <a:rPr lang="zh-CN" altLang="en-US" sz="2500" dirty="0">
                <a:solidFill>
                  <a:schemeClr val="accent2"/>
                </a:solidFill>
              </a:rPr>
              <a:t>地震部门负责</a:t>
            </a:r>
            <a:endParaRPr lang="en-US" altLang="zh-CN" sz="2500" dirty="0">
              <a:solidFill>
                <a:schemeClr val="accent2"/>
              </a:solidFill>
            </a:endParaRPr>
          </a:p>
          <a:p>
            <a:pPr>
              <a:lnSpc>
                <a:spcPct val="150000"/>
              </a:lnSpc>
            </a:pPr>
            <a:r>
              <a:rPr lang="zh-CN" altLang="en-US" sz="2500" dirty="0"/>
              <a:t>地质灾害</a:t>
            </a:r>
            <a:r>
              <a:rPr lang="en-US" altLang="zh-CN" sz="2500" dirty="0"/>
              <a:t>——</a:t>
            </a:r>
            <a:r>
              <a:rPr lang="zh-CN" altLang="en-US" sz="2500" dirty="0">
                <a:solidFill>
                  <a:schemeClr val="accent2"/>
                </a:solidFill>
              </a:rPr>
              <a:t>自然资源部门</a:t>
            </a:r>
            <a:endParaRPr lang="en-US" altLang="zh-CN" sz="2500" dirty="0">
              <a:solidFill>
                <a:schemeClr val="accent2"/>
              </a:solidFill>
            </a:endParaRPr>
          </a:p>
          <a:p>
            <a:pPr>
              <a:lnSpc>
                <a:spcPct val="150000"/>
              </a:lnSpc>
            </a:pPr>
            <a:r>
              <a:rPr lang="zh-CN" altLang="en-US" sz="2500" dirty="0"/>
              <a:t>气象灾害</a:t>
            </a:r>
            <a:r>
              <a:rPr lang="en-US" altLang="zh-CN" sz="2500" dirty="0"/>
              <a:t>——</a:t>
            </a:r>
            <a:r>
              <a:rPr lang="zh-CN" altLang="en-US" sz="2500" dirty="0">
                <a:solidFill>
                  <a:schemeClr val="accent2"/>
                </a:solidFill>
              </a:rPr>
              <a:t>气象部门</a:t>
            </a:r>
            <a:r>
              <a:rPr lang="en-US" altLang="zh-CN" sz="2500" dirty="0"/>
              <a:t>————</a:t>
            </a:r>
          </a:p>
          <a:p>
            <a:pPr>
              <a:lnSpc>
                <a:spcPct val="150000"/>
              </a:lnSpc>
            </a:pPr>
            <a:r>
              <a:rPr lang="zh-CN" altLang="en-US" sz="2500" dirty="0"/>
              <a:t>水旱灾害</a:t>
            </a:r>
            <a:r>
              <a:rPr lang="en-US" altLang="zh-CN" sz="2500" dirty="0"/>
              <a:t>——</a:t>
            </a:r>
            <a:r>
              <a:rPr lang="zh-CN" altLang="en-US" sz="2500" dirty="0">
                <a:solidFill>
                  <a:schemeClr val="accent2"/>
                </a:solidFill>
              </a:rPr>
              <a:t>水利部门</a:t>
            </a:r>
            <a:r>
              <a:rPr lang="en-US" altLang="zh-CN" sz="2500" dirty="0"/>
              <a:t>————</a:t>
            </a:r>
          </a:p>
          <a:p>
            <a:pPr>
              <a:lnSpc>
                <a:spcPct val="150000"/>
              </a:lnSpc>
            </a:pPr>
            <a:r>
              <a:rPr lang="zh-CN" altLang="en-US" sz="2500" dirty="0"/>
              <a:t>林草火灾</a:t>
            </a:r>
            <a:r>
              <a:rPr lang="en-US" altLang="zh-CN" sz="2500" dirty="0"/>
              <a:t>——</a:t>
            </a:r>
            <a:r>
              <a:rPr lang="zh-CN" altLang="en-US" sz="2500" dirty="0">
                <a:solidFill>
                  <a:schemeClr val="accent2"/>
                </a:solidFill>
              </a:rPr>
              <a:t>林草部门</a:t>
            </a:r>
            <a:r>
              <a:rPr lang="en-US" altLang="zh-CN" sz="2500" dirty="0"/>
              <a:t>————</a:t>
            </a:r>
          </a:p>
          <a:p>
            <a:pPr>
              <a:lnSpc>
                <a:spcPct val="150000"/>
              </a:lnSpc>
            </a:pPr>
            <a:endParaRPr lang="zh-CN" altLang="en-US" sz="2500" dirty="0"/>
          </a:p>
        </p:txBody>
      </p:sp>
      <p:sp>
        <p:nvSpPr>
          <p:cNvPr id="5" name="右大括号 4"/>
          <p:cNvSpPr/>
          <p:nvPr/>
        </p:nvSpPr>
        <p:spPr>
          <a:xfrm>
            <a:off x="10215906" y="2636636"/>
            <a:ext cx="331678" cy="876110"/>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 name="文本框 5"/>
          <p:cNvSpPr txBox="1"/>
          <p:nvPr/>
        </p:nvSpPr>
        <p:spPr>
          <a:xfrm>
            <a:off x="10714574" y="2636636"/>
            <a:ext cx="1580328" cy="600805"/>
          </a:xfrm>
          <a:prstGeom prst="rect">
            <a:avLst/>
          </a:prstGeom>
          <a:noFill/>
        </p:spPr>
        <p:txBody>
          <a:bodyPr wrap="square" rtlCol="0">
            <a:spAutoFit/>
          </a:bodyPr>
          <a:lstStyle/>
          <a:p>
            <a:pPr>
              <a:lnSpc>
                <a:spcPct val="150000"/>
              </a:lnSpc>
            </a:pPr>
            <a:r>
              <a:rPr lang="zh-CN" altLang="en-US" sz="2500" dirty="0">
                <a:solidFill>
                  <a:srgbClr val="0070C0"/>
                </a:solidFill>
              </a:rPr>
              <a:t>“地”</a:t>
            </a:r>
          </a:p>
        </p:txBody>
      </p:sp>
      <p:sp>
        <p:nvSpPr>
          <p:cNvPr id="7" name="文本框 6"/>
          <p:cNvSpPr txBox="1"/>
          <p:nvPr/>
        </p:nvSpPr>
        <p:spPr>
          <a:xfrm>
            <a:off x="10714574" y="3619447"/>
            <a:ext cx="1580328" cy="600805"/>
          </a:xfrm>
          <a:prstGeom prst="rect">
            <a:avLst/>
          </a:prstGeom>
          <a:noFill/>
        </p:spPr>
        <p:txBody>
          <a:bodyPr wrap="square" rtlCol="0">
            <a:spAutoFit/>
          </a:bodyPr>
          <a:lstStyle/>
          <a:p>
            <a:pPr>
              <a:lnSpc>
                <a:spcPct val="150000"/>
              </a:lnSpc>
            </a:pPr>
            <a:r>
              <a:rPr lang="zh-CN" altLang="en-US" sz="2500" dirty="0">
                <a:solidFill>
                  <a:srgbClr val="0070C0"/>
                </a:solidFill>
              </a:rPr>
              <a:t>“天”</a:t>
            </a:r>
          </a:p>
        </p:txBody>
      </p:sp>
      <p:sp>
        <p:nvSpPr>
          <p:cNvPr id="8" name="文本框 7"/>
          <p:cNvSpPr txBox="1"/>
          <p:nvPr/>
        </p:nvSpPr>
        <p:spPr>
          <a:xfrm>
            <a:off x="10741235" y="4224373"/>
            <a:ext cx="1580328" cy="600805"/>
          </a:xfrm>
          <a:prstGeom prst="rect">
            <a:avLst/>
          </a:prstGeom>
          <a:noFill/>
        </p:spPr>
        <p:txBody>
          <a:bodyPr wrap="square" rtlCol="0">
            <a:spAutoFit/>
          </a:bodyPr>
          <a:lstStyle/>
          <a:p>
            <a:pPr>
              <a:lnSpc>
                <a:spcPct val="150000"/>
              </a:lnSpc>
            </a:pPr>
            <a:r>
              <a:rPr lang="zh-CN" altLang="en-US" sz="2500" dirty="0">
                <a:solidFill>
                  <a:srgbClr val="0070C0"/>
                </a:solidFill>
              </a:rPr>
              <a:t>“水”</a:t>
            </a:r>
          </a:p>
        </p:txBody>
      </p:sp>
      <p:sp>
        <p:nvSpPr>
          <p:cNvPr id="9" name="文本框 8"/>
          <p:cNvSpPr txBox="1"/>
          <p:nvPr/>
        </p:nvSpPr>
        <p:spPr>
          <a:xfrm>
            <a:off x="10741235" y="4750592"/>
            <a:ext cx="1580328" cy="600805"/>
          </a:xfrm>
          <a:prstGeom prst="rect">
            <a:avLst/>
          </a:prstGeom>
          <a:noFill/>
        </p:spPr>
        <p:txBody>
          <a:bodyPr wrap="square" rtlCol="0">
            <a:spAutoFit/>
          </a:bodyPr>
          <a:lstStyle/>
          <a:p>
            <a:pPr>
              <a:lnSpc>
                <a:spcPct val="150000"/>
              </a:lnSpc>
            </a:pPr>
            <a:r>
              <a:rPr lang="zh-CN" altLang="en-US" sz="2500" dirty="0">
                <a:solidFill>
                  <a:srgbClr val="0070C0"/>
                </a:solidFill>
              </a:rPr>
              <a:t>“火”</a:t>
            </a:r>
          </a:p>
        </p:txBody>
      </p:sp>
      <p:sp>
        <p:nvSpPr>
          <p:cNvPr id="10" name="圆角矩形 9"/>
          <p:cNvSpPr/>
          <p:nvPr/>
        </p:nvSpPr>
        <p:spPr>
          <a:xfrm>
            <a:off x="389596" y="1656704"/>
            <a:ext cx="4838282" cy="525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2. </a:t>
            </a:r>
            <a:r>
              <a:rPr lang="zh-CN" altLang="en-US" sz="2500" b="1" dirty="0">
                <a:latin typeface="+mn-ea"/>
              </a:rPr>
              <a:t>主要灾害致灾调查与评估</a:t>
            </a:r>
          </a:p>
        </p:txBody>
      </p:sp>
      <p:sp>
        <p:nvSpPr>
          <p:cNvPr id="11" name="矩形 10"/>
          <p:cNvSpPr/>
          <p:nvPr/>
        </p:nvSpPr>
        <p:spPr>
          <a:xfrm>
            <a:off x="7952348" y="2543503"/>
            <a:ext cx="2250228" cy="2982489"/>
          </a:xfrm>
          <a:prstGeom prst="rect">
            <a:avLst/>
          </a:prstGeom>
          <a:noFill/>
          <a:ln w="38100">
            <a:prstDash val="dash"/>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000" dirty="0"/>
          </a:p>
        </p:txBody>
      </p:sp>
      <p:sp>
        <p:nvSpPr>
          <p:cNvPr id="12" name="文本框 11"/>
          <p:cNvSpPr txBox="1"/>
          <p:nvPr/>
        </p:nvSpPr>
        <p:spPr>
          <a:xfrm>
            <a:off x="7980961" y="5525992"/>
            <a:ext cx="2073174" cy="600805"/>
          </a:xfrm>
          <a:prstGeom prst="rect">
            <a:avLst/>
          </a:prstGeom>
          <a:noFill/>
        </p:spPr>
        <p:txBody>
          <a:bodyPr wrap="square" rtlCol="0">
            <a:spAutoFit/>
          </a:bodyPr>
          <a:lstStyle/>
          <a:p>
            <a:pPr>
              <a:lnSpc>
                <a:spcPct val="150000"/>
              </a:lnSpc>
            </a:pPr>
            <a:r>
              <a:rPr lang="zh-CN" altLang="en-US" sz="2500" dirty="0">
                <a:solidFill>
                  <a:schemeClr val="accent2"/>
                </a:solidFill>
              </a:rPr>
              <a:t>“行业部门”</a:t>
            </a:r>
          </a:p>
        </p:txBody>
      </p:sp>
      <p:sp>
        <p:nvSpPr>
          <p:cNvPr id="13" name="文本框 12"/>
          <p:cNvSpPr txBox="1"/>
          <p:nvPr/>
        </p:nvSpPr>
        <p:spPr>
          <a:xfrm>
            <a:off x="244335" y="5665494"/>
            <a:ext cx="11526324" cy="1177887"/>
          </a:xfrm>
          <a:prstGeom prst="rect">
            <a:avLst/>
          </a:prstGeom>
          <a:noFill/>
        </p:spPr>
        <p:txBody>
          <a:bodyPr wrap="square" rtlCol="0">
            <a:spAutoFit/>
          </a:bodyPr>
          <a:lstStyle/>
          <a:p>
            <a:pPr>
              <a:lnSpc>
                <a:spcPct val="150000"/>
              </a:lnSpc>
            </a:pPr>
            <a:r>
              <a:rPr lang="zh-CN" altLang="en-US" sz="2500" dirty="0"/>
              <a:t>地质灾害仅限于</a:t>
            </a:r>
            <a:r>
              <a:rPr lang="en-US" altLang="zh-CN" sz="2500" dirty="0"/>
              <a:t>3</a:t>
            </a:r>
            <a:r>
              <a:rPr lang="zh-CN" altLang="en-US" sz="2500" dirty="0"/>
              <a:t>个地级市</a:t>
            </a:r>
            <a:r>
              <a:rPr lang="en-US" altLang="zh-CN" sz="2500" dirty="0"/>
              <a:t>5</a:t>
            </a:r>
            <a:r>
              <a:rPr lang="zh-CN" altLang="en-US" sz="2500" dirty="0"/>
              <a:t>个县：</a:t>
            </a:r>
            <a:endParaRPr lang="en-US" altLang="zh-CN" sz="2500" dirty="0"/>
          </a:p>
          <a:p>
            <a:pPr>
              <a:lnSpc>
                <a:spcPct val="150000"/>
              </a:lnSpc>
            </a:pPr>
            <a:r>
              <a:rPr lang="zh-CN" altLang="en-US" sz="2500" dirty="0">
                <a:solidFill>
                  <a:srgbClr val="0070C0"/>
                </a:solidFill>
              </a:rPr>
              <a:t>哈尔滨市及五常市、通河县，牡丹江市及穆棱市、海林市，鸡西市及鸡东县</a:t>
            </a:r>
          </a:p>
        </p:txBody>
      </p:sp>
      <p:sp>
        <p:nvSpPr>
          <p:cNvPr id="14" name="文本框 13"/>
          <p:cNvSpPr txBox="1"/>
          <p:nvPr/>
        </p:nvSpPr>
        <p:spPr>
          <a:xfrm>
            <a:off x="2197236" y="437103"/>
            <a:ext cx="9161482" cy="861774"/>
          </a:xfrm>
          <a:prstGeom prst="rect">
            <a:avLst/>
          </a:prstGeom>
          <a:noFill/>
        </p:spPr>
        <p:txBody>
          <a:bodyPr wrap="none" rtlCol="0">
            <a:spAutoFit/>
            <a:scene3d>
              <a:camera prst="orthographicFront"/>
              <a:lightRig rig="threePt" dir="t"/>
            </a:scene3d>
            <a:sp3d contourW="12700"/>
          </a:bodyPr>
          <a:lstStyle/>
          <a:p>
            <a:r>
              <a:rPr lang="zh-CN" altLang="en-US" sz="5000" b="1" dirty="0">
                <a:solidFill>
                  <a:srgbClr val="0070C0"/>
                </a:solidFill>
                <a:cs typeface="+mn-ea"/>
                <a:sym typeface="+mn-lt"/>
              </a:rPr>
              <a:t>三、</a:t>
            </a:r>
            <a:r>
              <a:rPr lang="en-US" altLang="zh-CN" sz="5000" b="1" dirty="0">
                <a:solidFill>
                  <a:srgbClr val="0070C0"/>
                </a:solidFill>
                <a:cs typeface="+mn-ea"/>
                <a:sym typeface="+mn-lt"/>
              </a:rPr>
              <a:t>《</a:t>
            </a:r>
            <a:r>
              <a:rPr lang="zh-CN" altLang="en-US" sz="5000" b="1" dirty="0">
                <a:solidFill>
                  <a:srgbClr val="0070C0"/>
                </a:solidFill>
                <a:cs typeface="+mn-ea"/>
                <a:sym typeface="+mn-lt"/>
              </a:rPr>
              <a:t>实施方案</a:t>
            </a:r>
            <a:r>
              <a:rPr lang="en-US" altLang="zh-CN" sz="5000" b="1" dirty="0">
                <a:solidFill>
                  <a:srgbClr val="0070C0"/>
                </a:solidFill>
                <a:cs typeface="+mn-ea"/>
                <a:sym typeface="+mn-lt"/>
              </a:rPr>
              <a:t>》</a:t>
            </a:r>
            <a:r>
              <a:rPr lang="zh-CN" altLang="en-US" sz="5000" b="1" dirty="0">
                <a:solidFill>
                  <a:srgbClr val="0070C0"/>
                </a:solidFill>
                <a:cs typeface="+mn-ea"/>
                <a:sym typeface="+mn-lt"/>
              </a:rPr>
              <a:t>各章主要内容</a:t>
            </a:r>
            <a:endParaRPr lang="en-US" altLang="zh-CN" sz="5000" b="1" dirty="0">
              <a:solidFill>
                <a:srgbClr val="0070C0"/>
              </a:solidFill>
              <a:cs typeface="+mn-ea"/>
              <a:sym typeface="+mn-lt"/>
            </a:endParaRPr>
          </a:p>
        </p:txBody>
      </p:sp>
      <p:grpSp>
        <p:nvGrpSpPr>
          <p:cNvPr id="15" name="组合 14"/>
          <p:cNvGrpSpPr/>
          <p:nvPr/>
        </p:nvGrpSpPr>
        <p:grpSpPr>
          <a:xfrm>
            <a:off x="244335" y="2539795"/>
            <a:ext cx="5978478" cy="2785378"/>
            <a:chOff x="2238375" y="1057275"/>
            <a:chExt cx="5978478" cy="2785378"/>
          </a:xfrm>
        </p:grpSpPr>
        <p:sp>
          <p:nvSpPr>
            <p:cNvPr id="16" name="文本框 15"/>
            <p:cNvSpPr txBox="1"/>
            <p:nvPr/>
          </p:nvSpPr>
          <p:spPr>
            <a:xfrm>
              <a:off x="2238375" y="1057275"/>
              <a:ext cx="5511392" cy="2785378"/>
            </a:xfrm>
            <a:prstGeom prst="rect">
              <a:avLst/>
            </a:prstGeom>
            <a:noFill/>
          </p:spPr>
          <p:txBody>
            <a:bodyPr wrap="square" rtlCol="0">
              <a:spAutoFit/>
            </a:bodyPr>
            <a:lstStyle/>
            <a:p>
              <a:r>
                <a:rPr lang="zh-CN" altLang="en-US" sz="2500" dirty="0">
                  <a:solidFill>
                    <a:srgbClr val="0070C0"/>
                  </a:solidFill>
                </a:rPr>
                <a:t>各分项方案一般包括：</a:t>
              </a:r>
              <a:endParaRPr lang="en-US" altLang="zh-CN" sz="2500" dirty="0">
                <a:solidFill>
                  <a:srgbClr val="0070C0"/>
                </a:solidFill>
              </a:endParaRPr>
            </a:p>
            <a:p>
              <a:endParaRPr lang="en-US" altLang="zh-CN" sz="2500" dirty="0">
                <a:solidFill>
                  <a:srgbClr val="0070C0"/>
                </a:solidFill>
              </a:endParaRPr>
            </a:p>
            <a:p>
              <a:r>
                <a:rPr lang="zh-CN" altLang="en-US" sz="2500" dirty="0">
                  <a:solidFill>
                    <a:srgbClr val="0070C0"/>
                  </a:solidFill>
                </a:rPr>
                <a:t>任务范围</a:t>
              </a:r>
              <a:endParaRPr lang="en-US" altLang="zh-CN" sz="2500" dirty="0">
                <a:solidFill>
                  <a:srgbClr val="0070C0"/>
                </a:solidFill>
              </a:endParaRPr>
            </a:p>
            <a:p>
              <a:r>
                <a:rPr lang="zh-CN" altLang="en-US" sz="2500" dirty="0">
                  <a:solidFill>
                    <a:srgbClr val="0070C0"/>
                  </a:solidFill>
                </a:rPr>
                <a:t>任务内容</a:t>
              </a:r>
              <a:endParaRPr lang="en-US" altLang="zh-CN" sz="2500" dirty="0">
                <a:solidFill>
                  <a:srgbClr val="0070C0"/>
                </a:solidFill>
              </a:endParaRPr>
            </a:p>
            <a:p>
              <a:r>
                <a:rPr lang="zh-CN" altLang="en-US" sz="2500" dirty="0">
                  <a:solidFill>
                    <a:srgbClr val="0070C0"/>
                  </a:solidFill>
                </a:rPr>
                <a:t>成果</a:t>
              </a:r>
              <a:endParaRPr lang="en-US" altLang="zh-CN" sz="2500" dirty="0">
                <a:solidFill>
                  <a:srgbClr val="0070C0"/>
                </a:solidFill>
              </a:endParaRPr>
            </a:p>
            <a:p>
              <a:r>
                <a:rPr lang="zh-CN" altLang="en-US" sz="2500" dirty="0">
                  <a:solidFill>
                    <a:srgbClr val="0070C0"/>
                  </a:solidFill>
                </a:rPr>
                <a:t>任务分工</a:t>
              </a:r>
              <a:r>
                <a:rPr lang="en-US" altLang="zh-CN" sz="2500" dirty="0">
                  <a:ln w="0"/>
                  <a:effectLst>
                    <a:outerShdw blurRad="38100" dist="19050" dir="2700000" algn="tl" rotWithShape="0">
                      <a:schemeClr val="dk1">
                        <a:alpha val="40000"/>
                      </a:schemeClr>
                    </a:outerShdw>
                  </a:effectLst>
                </a:rPr>
                <a:t>————   </a:t>
              </a:r>
              <a:r>
                <a:rPr lang="zh-CN" altLang="en-US" sz="2500" dirty="0">
                  <a:ln w="0"/>
                  <a:effectLst>
                    <a:outerShdw blurRad="38100" dist="19050" dir="2700000" algn="tl" rotWithShape="0">
                      <a:schemeClr val="dk1">
                        <a:alpha val="40000"/>
                      </a:schemeClr>
                    </a:outerShdw>
                  </a:effectLst>
                </a:rPr>
                <a:t>谁来做（</a:t>
              </a:r>
              <a:r>
                <a:rPr lang="en-US" altLang="zh-CN" sz="2500" dirty="0">
                  <a:ln w="0"/>
                  <a:effectLst>
                    <a:outerShdw blurRad="38100" dist="19050" dir="2700000" algn="tl" rotWithShape="0">
                      <a:schemeClr val="dk1">
                        <a:alpha val="40000"/>
                      </a:schemeClr>
                    </a:outerShdw>
                  </a:effectLst>
                </a:rPr>
                <a:t>who</a:t>
              </a:r>
              <a:r>
                <a:rPr lang="zh-CN" altLang="en-US" sz="2500" dirty="0">
                  <a:ln w="0"/>
                  <a:effectLst>
                    <a:outerShdw blurRad="38100" dist="19050" dir="2700000" algn="tl" rotWithShape="0">
                      <a:schemeClr val="dk1">
                        <a:alpha val="40000"/>
                      </a:schemeClr>
                    </a:outerShdw>
                  </a:effectLst>
                </a:rPr>
                <a:t>）</a:t>
              </a:r>
              <a:endParaRPr lang="en-US" altLang="zh-CN" sz="2500" dirty="0">
                <a:ln w="0"/>
                <a:effectLst>
                  <a:outerShdw blurRad="38100" dist="19050" dir="2700000" algn="tl" rotWithShape="0">
                    <a:schemeClr val="dk1">
                      <a:alpha val="40000"/>
                    </a:schemeClr>
                  </a:outerShdw>
                </a:effectLst>
              </a:endParaRPr>
            </a:p>
            <a:p>
              <a:r>
                <a:rPr lang="zh-CN" altLang="en-US" sz="2500" dirty="0">
                  <a:solidFill>
                    <a:srgbClr val="0070C0"/>
                  </a:solidFill>
                </a:rPr>
                <a:t>工作流程与方法</a:t>
              </a:r>
              <a:r>
                <a:rPr lang="en-US" altLang="zh-CN" sz="2500" dirty="0">
                  <a:ln w="0"/>
                  <a:effectLst>
                    <a:outerShdw blurRad="38100" dist="19050" dir="2700000" algn="tl" rotWithShape="0">
                      <a:schemeClr val="dk1">
                        <a:alpha val="40000"/>
                      </a:schemeClr>
                    </a:outerShdw>
                  </a:effectLst>
                </a:rPr>
                <a:t>——</a:t>
              </a:r>
              <a:r>
                <a:rPr lang="zh-CN" altLang="en-US" sz="2500" dirty="0">
                  <a:ln w="0"/>
                  <a:effectLst>
                    <a:outerShdw blurRad="38100" dist="19050" dir="2700000" algn="tl" rotWithShape="0">
                      <a:schemeClr val="dk1">
                        <a:alpha val="40000"/>
                      </a:schemeClr>
                    </a:outerShdw>
                  </a:effectLst>
                </a:rPr>
                <a:t>怎么做（</a:t>
              </a:r>
              <a:r>
                <a:rPr lang="en-US" altLang="zh-CN" sz="2500" dirty="0">
                  <a:ln w="0"/>
                  <a:effectLst>
                    <a:outerShdw blurRad="38100" dist="19050" dir="2700000" algn="tl" rotWithShape="0">
                      <a:schemeClr val="dk1">
                        <a:alpha val="40000"/>
                      </a:schemeClr>
                    </a:outerShdw>
                  </a:effectLst>
                </a:rPr>
                <a:t>how</a:t>
              </a:r>
              <a:r>
                <a:rPr lang="zh-CN" altLang="en-US" sz="2500" dirty="0">
                  <a:ln w="0"/>
                  <a:effectLst>
                    <a:outerShdw blurRad="38100" dist="19050" dir="2700000" algn="tl" rotWithShape="0">
                      <a:schemeClr val="dk1">
                        <a:alpha val="40000"/>
                      </a:schemeClr>
                    </a:outerShdw>
                  </a:effectLst>
                </a:rPr>
                <a:t>）</a:t>
              </a:r>
              <a:endParaRPr lang="en-US" altLang="zh-CN" sz="2500" dirty="0">
                <a:ln w="0"/>
                <a:effectLst>
                  <a:outerShdw blurRad="38100" dist="19050" dir="2700000" algn="tl" rotWithShape="0">
                    <a:schemeClr val="dk1">
                      <a:alpha val="40000"/>
                    </a:schemeClr>
                  </a:outerShdw>
                </a:effectLst>
              </a:endParaRPr>
            </a:p>
          </p:txBody>
        </p:sp>
        <p:sp>
          <p:nvSpPr>
            <p:cNvPr id="17" name="右大括号 16"/>
            <p:cNvSpPr/>
            <p:nvPr/>
          </p:nvSpPr>
          <p:spPr>
            <a:xfrm>
              <a:off x="3914397" y="1935283"/>
              <a:ext cx="422213" cy="626847"/>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2500"/>
            </a:p>
          </p:txBody>
        </p:sp>
        <p:sp>
          <p:nvSpPr>
            <p:cNvPr id="18" name="文本框 17"/>
            <p:cNvSpPr txBox="1"/>
            <p:nvPr/>
          </p:nvSpPr>
          <p:spPr>
            <a:xfrm>
              <a:off x="4487064" y="2010179"/>
              <a:ext cx="3729789" cy="477054"/>
            </a:xfrm>
            <a:prstGeom prst="rect">
              <a:avLst/>
            </a:prstGeom>
            <a:noFill/>
          </p:spPr>
          <p:txBody>
            <a:bodyPr wrap="square" rtlCol="0">
              <a:spAutoFit/>
            </a:bodyPr>
            <a:lstStyle/>
            <a:p>
              <a:r>
                <a:rPr lang="en-US" altLang="zh-CN" sz="2500" dirty="0">
                  <a:ln w="0"/>
                  <a:effectLst>
                    <a:outerShdw blurRad="38100" dist="19050" dir="2700000" algn="tl" rotWithShape="0">
                      <a:schemeClr val="dk1">
                        <a:alpha val="40000"/>
                      </a:schemeClr>
                    </a:outerShdw>
                  </a:effectLst>
                </a:rPr>
                <a:t>——</a:t>
              </a:r>
              <a:r>
                <a:rPr lang="zh-CN" altLang="en-US" sz="2500" dirty="0">
                  <a:ln w="0"/>
                  <a:effectLst>
                    <a:outerShdw blurRad="38100" dist="19050" dir="2700000" algn="tl" rotWithShape="0">
                      <a:schemeClr val="dk1">
                        <a:alpha val="40000"/>
                      </a:schemeClr>
                    </a:outerShdw>
                  </a:effectLst>
                </a:rPr>
                <a:t>做什么（</a:t>
              </a:r>
              <a:r>
                <a:rPr lang="en-US" altLang="zh-CN" sz="2500" dirty="0">
                  <a:ln w="0"/>
                  <a:effectLst>
                    <a:outerShdw blurRad="38100" dist="19050" dir="2700000" algn="tl" rotWithShape="0">
                      <a:schemeClr val="dk1">
                        <a:alpha val="40000"/>
                      </a:schemeClr>
                    </a:outerShdw>
                  </a:effectLst>
                </a:rPr>
                <a:t>what</a:t>
              </a:r>
              <a:r>
                <a:rPr lang="zh-CN" altLang="en-US" sz="2500" dirty="0">
                  <a:ln w="0"/>
                  <a:effectLst>
                    <a:outerShdw blurRad="38100" dist="19050" dir="2700000" algn="tl" rotWithShape="0">
                      <a:schemeClr val="dk1">
                        <a:alpha val="40000"/>
                      </a:schemeClr>
                    </a:outerShdw>
                  </a:effectLst>
                </a:rPr>
                <a:t>）</a:t>
              </a:r>
            </a:p>
          </p:txBody>
        </p:sp>
      </p:grpSp>
    </p:spTree>
    <p:extLst>
      <p:ext uri="{BB962C8B-B14F-4D97-AF65-F5344CB8AC3E}">
        <p14:creationId xmlns:p14="http://schemas.microsoft.com/office/powerpoint/2010/main" val="43347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1" grpId="0" animBg="1"/>
      <p:bldP spid="12" grpId="0"/>
      <p:bldP spid="1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8353" y="610136"/>
            <a:ext cx="11325885" cy="6247864"/>
          </a:xfrm>
          <a:prstGeom prst="rect">
            <a:avLst/>
          </a:prstGeom>
          <a:noFill/>
        </p:spPr>
        <p:txBody>
          <a:bodyPr wrap="square" rtlCol="0">
            <a:spAutoFit/>
          </a:bodyPr>
          <a:lstStyle/>
          <a:p>
            <a:r>
              <a:rPr lang="en-US" altLang="zh-CN" sz="2800" b="1" dirty="0"/>
              <a:t>             5.5.5 </a:t>
            </a:r>
            <a:r>
              <a:rPr lang="zh-CN" altLang="en-US" sz="2800" b="1" dirty="0"/>
              <a:t>成果</a:t>
            </a:r>
            <a:endParaRPr lang="en-US" altLang="zh-CN" sz="2800" b="1" dirty="0"/>
          </a:p>
          <a:p>
            <a:endParaRPr lang="zh-CN" altLang="en-US" sz="2500" dirty="0"/>
          </a:p>
          <a:p>
            <a:r>
              <a:rPr lang="en-US" altLang="zh-CN" sz="2500" dirty="0"/>
              <a:t>1. </a:t>
            </a:r>
            <a:r>
              <a:rPr lang="zh-CN" altLang="en-US" sz="2500" dirty="0"/>
              <a:t>数据成果</a:t>
            </a:r>
          </a:p>
          <a:p>
            <a:r>
              <a:rPr lang="zh-CN" altLang="en-US" sz="2500" dirty="0"/>
              <a:t>（</a:t>
            </a:r>
            <a:r>
              <a:rPr lang="en-US" altLang="zh-CN" sz="2500" dirty="0"/>
              <a:t>1</a:t>
            </a:r>
            <a:r>
              <a:rPr lang="zh-CN" altLang="en-US" sz="2500" dirty="0"/>
              <a:t>）省、市、县政府减灾能力评估结果数据；</a:t>
            </a:r>
          </a:p>
          <a:p>
            <a:r>
              <a:rPr lang="zh-CN" altLang="en-US" sz="2500" dirty="0"/>
              <a:t>（</a:t>
            </a:r>
            <a:r>
              <a:rPr lang="en-US" altLang="zh-CN" sz="2500" dirty="0"/>
              <a:t>2</a:t>
            </a:r>
            <a:r>
              <a:rPr lang="zh-CN" altLang="en-US" sz="2500" dirty="0"/>
              <a:t>）企业与社会组织减灾能力评估结果数据；</a:t>
            </a:r>
          </a:p>
          <a:p>
            <a:r>
              <a:rPr lang="zh-CN" altLang="en-US" sz="2500" dirty="0"/>
              <a:t>（</a:t>
            </a:r>
            <a:r>
              <a:rPr lang="en-US" altLang="zh-CN" sz="2500" dirty="0"/>
              <a:t>3</a:t>
            </a:r>
            <a:r>
              <a:rPr lang="zh-CN" altLang="en-US" sz="2500" dirty="0"/>
              <a:t>）各乡镇（街道）、社区（行政村）减灾能力评估结果数据；</a:t>
            </a:r>
          </a:p>
          <a:p>
            <a:r>
              <a:rPr lang="zh-CN" altLang="en-US" sz="2500" dirty="0"/>
              <a:t>（</a:t>
            </a:r>
            <a:r>
              <a:rPr lang="en-US" altLang="zh-CN" sz="2500" dirty="0"/>
              <a:t>4</a:t>
            </a:r>
            <a:r>
              <a:rPr lang="zh-CN" altLang="en-US" sz="2500" dirty="0"/>
              <a:t>）抽样家庭减灾能力评估结果数据；</a:t>
            </a:r>
          </a:p>
          <a:p>
            <a:r>
              <a:rPr lang="zh-CN" altLang="en-US" sz="2500" dirty="0"/>
              <a:t>（</a:t>
            </a:r>
            <a:r>
              <a:rPr lang="en-US" altLang="zh-CN" sz="2500" dirty="0"/>
              <a:t>5</a:t>
            </a:r>
            <a:r>
              <a:rPr lang="zh-CN" altLang="en-US" sz="2500" dirty="0"/>
              <a:t>）省、市、县单元综合减灾能力评估结果数据。</a:t>
            </a:r>
          </a:p>
          <a:p>
            <a:r>
              <a:rPr lang="en-US" altLang="zh-CN" sz="2500" dirty="0"/>
              <a:t>2. </a:t>
            </a:r>
            <a:r>
              <a:rPr lang="zh-CN" altLang="en-US" sz="2500" dirty="0"/>
              <a:t>图件成果</a:t>
            </a:r>
          </a:p>
          <a:p>
            <a:r>
              <a:rPr lang="zh-CN" altLang="en-US" sz="2500" dirty="0"/>
              <a:t>根据减灾能力评估结果，编制以行政区为基本单元的减灾能力评估图。主要包括：</a:t>
            </a:r>
          </a:p>
          <a:p>
            <a:r>
              <a:rPr lang="zh-CN" altLang="en-US" sz="2500" dirty="0"/>
              <a:t>（</a:t>
            </a:r>
            <a:r>
              <a:rPr lang="en-US" altLang="zh-CN" sz="2500" dirty="0"/>
              <a:t>1</a:t>
            </a:r>
            <a:r>
              <a:rPr lang="zh-CN" altLang="en-US" sz="2500" dirty="0"/>
              <a:t>）省级层面：各市、县的政府、企业、社会组织、乡镇、社区和抽样家庭减灾能力评估结果图，综合减灾能力评估结果图；</a:t>
            </a:r>
          </a:p>
          <a:p>
            <a:r>
              <a:rPr lang="zh-CN" altLang="en-US" sz="2500" dirty="0"/>
              <a:t>（</a:t>
            </a:r>
            <a:r>
              <a:rPr lang="en-US" altLang="zh-CN" sz="2500" dirty="0"/>
              <a:t>2</a:t>
            </a:r>
            <a:r>
              <a:rPr lang="zh-CN" altLang="en-US" sz="2500" dirty="0"/>
              <a:t>）县级层面各乡镇单元乡镇（街道）减灾能力评估图、各社区（行政村）减灾能力评估结果图。</a:t>
            </a:r>
          </a:p>
          <a:p>
            <a:r>
              <a:rPr lang="en-US" altLang="zh-CN" sz="2500" dirty="0"/>
              <a:t>3. </a:t>
            </a:r>
            <a:r>
              <a:rPr lang="zh-CN" altLang="en-US" sz="2500" dirty="0"/>
              <a:t>文字报告成果</a:t>
            </a:r>
          </a:p>
          <a:p>
            <a:r>
              <a:rPr lang="zh-CN" altLang="en-US" sz="2500" dirty="0"/>
              <a:t>针对减灾能力评估结果数据和图件，分析区域减灾能力特点，形成报告。 </a:t>
            </a:r>
          </a:p>
        </p:txBody>
      </p:sp>
    </p:spTree>
    <p:extLst>
      <p:ext uri="{BB962C8B-B14F-4D97-AF65-F5344CB8AC3E}">
        <p14:creationId xmlns:p14="http://schemas.microsoft.com/office/powerpoint/2010/main" val="30575441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01228" y="452673"/>
            <a:ext cx="9524245" cy="702436"/>
          </a:xfrm>
          <a:prstGeom prst="rect">
            <a:avLst/>
          </a:prstGeom>
          <a:noFill/>
        </p:spPr>
        <p:txBody>
          <a:bodyPr wrap="square" rtlCol="0">
            <a:spAutoFit/>
          </a:bodyPr>
          <a:lstStyle/>
          <a:p>
            <a:pPr>
              <a:lnSpc>
                <a:spcPct val="150000"/>
              </a:lnSpc>
            </a:pPr>
            <a:r>
              <a:rPr lang="zh-CN" altLang="en-US" sz="3000" b="1" dirty="0"/>
              <a:t>第</a:t>
            </a:r>
            <a:r>
              <a:rPr lang="en-US" altLang="zh-CN" sz="3000" b="1" dirty="0"/>
              <a:t>9</a:t>
            </a:r>
            <a:r>
              <a:rPr lang="zh-CN" altLang="en-US" sz="3000" b="1" dirty="0"/>
              <a:t>章 普查成果的质检核查、汇交与共享</a:t>
            </a:r>
          </a:p>
        </p:txBody>
      </p:sp>
      <p:sp>
        <p:nvSpPr>
          <p:cNvPr id="3" name="文本框 2"/>
          <p:cNvSpPr txBox="1"/>
          <p:nvPr/>
        </p:nvSpPr>
        <p:spPr>
          <a:xfrm>
            <a:off x="289711" y="1602463"/>
            <a:ext cx="11262511" cy="4640373"/>
          </a:xfrm>
          <a:prstGeom prst="rect">
            <a:avLst/>
          </a:prstGeom>
          <a:noFill/>
        </p:spPr>
        <p:txBody>
          <a:bodyPr wrap="square" rtlCol="0">
            <a:spAutoFit/>
          </a:bodyPr>
          <a:lstStyle/>
          <a:p>
            <a:pPr>
              <a:lnSpc>
                <a:spcPct val="150000"/>
              </a:lnSpc>
            </a:pPr>
            <a:r>
              <a:rPr lang="zh-CN" altLang="en-US" sz="2500" dirty="0"/>
              <a:t>（</a:t>
            </a:r>
            <a:r>
              <a:rPr lang="en-US" altLang="zh-CN" sz="2500" dirty="0"/>
              <a:t>1</a:t>
            </a:r>
            <a:r>
              <a:rPr lang="zh-CN" altLang="en-US" sz="2500" dirty="0"/>
              <a:t>）质检</a:t>
            </a:r>
            <a:r>
              <a:rPr lang="en-US" altLang="zh-CN" sz="2500" dirty="0"/>
              <a:t>:  </a:t>
            </a:r>
            <a:r>
              <a:rPr lang="en-US" altLang="zh-CN" sz="2500" dirty="0">
                <a:solidFill>
                  <a:srgbClr val="00B050"/>
                </a:solidFill>
              </a:rPr>
              <a:t>100%</a:t>
            </a:r>
            <a:r>
              <a:rPr lang="zh-CN" altLang="en-US" sz="2500" dirty="0"/>
              <a:t>质量检查，各个行业部门对本级成果的检查。</a:t>
            </a:r>
          </a:p>
          <a:p>
            <a:pPr>
              <a:lnSpc>
                <a:spcPct val="150000"/>
              </a:lnSpc>
            </a:pPr>
            <a:r>
              <a:rPr lang="zh-CN" altLang="en-US" sz="2500" dirty="0"/>
              <a:t>（</a:t>
            </a:r>
            <a:r>
              <a:rPr lang="en-US" altLang="zh-CN" sz="2500" dirty="0"/>
              <a:t>2</a:t>
            </a:r>
            <a:r>
              <a:rPr lang="zh-CN" altLang="en-US" sz="2500" dirty="0"/>
              <a:t>）核查：行业部门对下一级部门</a:t>
            </a:r>
            <a:r>
              <a:rPr lang="zh-CN" altLang="en-US" sz="2500" dirty="0">
                <a:solidFill>
                  <a:srgbClr val="00B050"/>
                </a:solidFill>
              </a:rPr>
              <a:t>抽检</a:t>
            </a:r>
            <a:r>
              <a:rPr lang="zh-CN" altLang="en-US" sz="2500" dirty="0"/>
              <a:t>。</a:t>
            </a:r>
            <a:endParaRPr lang="en-US" altLang="zh-CN" sz="2500" dirty="0"/>
          </a:p>
          <a:p>
            <a:pPr>
              <a:lnSpc>
                <a:spcPct val="150000"/>
              </a:lnSpc>
            </a:pPr>
            <a:r>
              <a:rPr lang="zh-CN" altLang="en-US" sz="2500" dirty="0"/>
              <a:t>（</a:t>
            </a:r>
            <a:r>
              <a:rPr lang="en-US" altLang="zh-CN" sz="2500" dirty="0"/>
              <a:t>3</a:t>
            </a:r>
            <a:r>
              <a:rPr lang="zh-CN" altLang="en-US" sz="2500" dirty="0"/>
              <a:t>）综合性审核：省普查办组织开展，审核对象为</a:t>
            </a:r>
            <a:r>
              <a:rPr lang="zh-CN" altLang="en-US" sz="2500" dirty="0">
                <a:solidFill>
                  <a:srgbClr val="00B050"/>
                </a:solidFill>
              </a:rPr>
              <a:t>通过行业审核并汇交至普查办</a:t>
            </a:r>
            <a:r>
              <a:rPr lang="zh-CN" altLang="en-US" sz="2500" dirty="0"/>
              <a:t>的行业普查成果。</a:t>
            </a:r>
          </a:p>
          <a:p>
            <a:pPr>
              <a:lnSpc>
                <a:spcPct val="150000"/>
              </a:lnSpc>
            </a:pPr>
            <a:r>
              <a:rPr lang="zh-CN" altLang="en-US" sz="2500" dirty="0"/>
              <a:t>（</a:t>
            </a:r>
            <a:r>
              <a:rPr lang="en-US" altLang="zh-CN" sz="2500" dirty="0"/>
              <a:t>4</a:t>
            </a:r>
            <a:r>
              <a:rPr lang="zh-CN" altLang="en-US" sz="2500" dirty="0"/>
              <a:t>）重点审核：针对性解决各行业普查中</a:t>
            </a:r>
            <a:r>
              <a:rPr lang="zh-CN" altLang="en-US" sz="2500" dirty="0">
                <a:solidFill>
                  <a:srgbClr val="00B050"/>
                </a:solidFill>
              </a:rPr>
              <a:t>可能出现影响评估结果的重要问题</a:t>
            </a:r>
            <a:r>
              <a:rPr lang="zh-CN" altLang="en-US" sz="2500" dirty="0"/>
              <a:t>和基层的</a:t>
            </a:r>
            <a:r>
              <a:rPr lang="zh-CN" altLang="en-US" sz="2500" dirty="0">
                <a:solidFill>
                  <a:srgbClr val="00B050"/>
                </a:solidFill>
              </a:rPr>
              <a:t>举报问题</a:t>
            </a:r>
            <a:r>
              <a:rPr lang="zh-CN" altLang="en-US" sz="2500" dirty="0"/>
              <a:t>。</a:t>
            </a:r>
            <a:endParaRPr lang="en-US" altLang="zh-CN" sz="2500" dirty="0"/>
          </a:p>
          <a:p>
            <a:pPr>
              <a:lnSpc>
                <a:spcPct val="150000"/>
              </a:lnSpc>
            </a:pPr>
            <a:r>
              <a:rPr lang="zh-CN" altLang="en-US" sz="2500" dirty="0"/>
              <a:t>（</a:t>
            </a:r>
            <a:r>
              <a:rPr lang="en-US" altLang="zh-CN" sz="2500" dirty="0"/>
              <a:t>5</a:t>
            </a:r>
            <a:r>
              <a:rPr lang="zh-CN" altLang="en-US" sz="2500" dirty="0"/>
              <a:t>）事后质量抽查：行业部门对完成审核汇交的成果进行事后抽查，对数据质量评估。</a:t>
            </a:r>
          </a:p>
        </p:txBody>
      </p:sp>
    </p:spTree>
    <p:extLst>
      <p:ext uri="{BB962C8B-B14F-4D97-AF65-F5344CB8AC3E}">
        <p14:creationId xmlns:p14="http://schemas.microsoft.com/office/powerpoint/2010/main" val="41913271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317" y="194885"/>
            <a:ext cx="8712094" cy="636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2311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3830755" y="2324449"/>
            <a:ext cx="5683500" cy="1445260"/>
          </a:xfrm>
          <a:prstGeom prst="rect">
            <a:avLst/>
          </a:prstGeom>
          <a:noFill/>
        </p:spPr>
        <p:txBody>
          <a:bodyPr wrap="square" rtlCol="0">
            <a:spAutoFit/>
          </a:bodyPr>
          <a:lstStyle/>
          <a:p>
            <a:pPr algn="ctr"/>
            <a:r>
              <a:rPr lang="zh-CN" altLang="en-US" sz="8800" dirty="0">
                <a:solidFill>
                  <a:srgbClr val="FF0000"/>
                </a:solidFill>
                <a:cs typeface="+mn-ea"/>
                <a:sym typeface="+mn-lt"/>
              </a:rPr>
              <a:t>谢   谢！</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716426" y="703935"/>
            <a:ext cx="4838282" cy="469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3. </a:t>
            </a:r>
            <a:r>
              <a:rPr lang="zh-CN" altLang="zh-CN" sz="2500" b="1" dirty="0">
                <a:latin typeface="+mn-ea"/>
              </a:rPr>
              <a:t>承灾体调查与评估</a:t>
            </a:r>
            <a:endParaRPr lang="zh-CN" altLang="en-US" sz="2500" b="1" dirty="0">
              <a:latin typeface="+mn-ea"/>
            </a:endParaRPr>
          </a:p>
        </p:txBody>
      </p:sp>
      <p:sp>
        <p:nvSpPr>
          <p:cNvPr id="3" name="文本框 2"/>
          <p:cNvSpPr txBox="1"/>
          <p:nvPr/>
        </p:nvSpPr>
        <p:spPr>
          <a:xfrm>
            <a:off x="706170" y="1579211"/>
            <a:ext cx="11181030" cy="1446550"/>
          </a:xfrm>
          <a:prstGeom prst="rect">
            <a:avLst/>
          </a:prstGeom>
          <a:noFill/>
        </p:spPr>
        <p:txBody>
          <a:bodyPr wrap="square" rtlCol="0">
            <a:spAutoFit/>
          </a:bodyPr>
          <a:lstStyle/>
          <a:p>
            <a:r>
              <a:rPr lang="zh-CN" altLang="zh-CN" sz="2200" dirty="0"/>
              <a:t>在全省范围内重点调查</a:t>
            </a:r>
            <a:r>
              <a:rPr lang="zh-CN" altLang="zh-CN" sz="2200" dirty="0">
                <a:solidFill>
                  <a:schemeClr val="accent2"/>
                </a:solidFill>
              </a:rPr>
              <a:t>房屋建筑、基础设施</a:t>
            </a:r>
            <a:r>
              <a:rPr lang="zh-CN" altLang="zh-CN" sz="2200" dirty="0"/>
              <a:t>（</a:t>
            </a:r>
            <a:r>
              <a:rPr lang="zh-CN" altLang="zh-CN" sz="2200" dirty="0">
                <a:solidFill>
                  <a:schemeClr val="accent2"/>
                </a:solidFill>
              </a:rPr>
              <a:t>公路和水路设施</a:t>
            </a:r>
            <a:r>
              <a:rPr lang="zh-CN" altLang="zh-CN" sz="2200" dirty="0"/>
              <a:t>，市政道路、桥梁和城市供水等市政设施）、</a:t>
            </a:r>
            <a:r>
              <a:rPr lang="zh-CN" altLang="zh-CN" sz="2200" dirty="0">
                <a:solidFill>
                  <a:schemeClr val="accent2"/>
                </a:solidFill>
              </a:rPr>
              <a:t>公共服务设施</a:t>
            </a:r>
            <a:r>
              <a:rPr lang="zh-CN" altLang="zh-CN" sz="2200" dirty="0"/>
              <a:t>等承灾体的地理位置和灾害属性信息，共享利用现有人口、基础设施、资源与环境、三次产业等承灾体基础数据，建立覆盖省、市、县三级的承灾体调查成果数据库。</a:t>
            </a:r>
            <a:endParaRPr lang="zh-CN" altLang="en-US" sz="2200" dirty="0"/>
          </a:p>
        </p:txBody>
      </p:sp>
      <p:sp>
        <p:nvSpPr>
          <p:cNvPr id="4" name="文本框 3"/>
          <p:cNvSpPr txBox="1"/>
          <p:nvPr/>
        </p:nvSpPr>
        <p:spPr>
          <a:xfrm>
            <a:off x="713357" y="3159663"/>
            <a:ext cx="10755517" cy="3554819"/>
          </a:xfrm>
          <a:prstGeom prst="rect">
            <a:avLst/>
          </a:prstGeom>
          <a:noFill/>
        </p:spPr>
        <p:txBody>
          <a:bodyPr wrap="square" rtlCol="0">
            <a:spAutoFit/>
          </a:bodyPr>
          <a:lstStyle/>
          <a:p>
            <a:pPr>
              <a:lnSpc>
                <a:spcPct val="150000"/>
              </a:lnSpc>
            </a:pPr>
            <a:r>
              <a:rPr lang="zh-CN" altLang="en-US" sz="2500" dirty="0"/>
              <a:t>五种主要承灾体</a:t>
            </a:r>
            <a:endParaRPr lang="en-US" altLang="zh-CN" sz="2500" dirty="0"/>
          </a:p>
          <a:p>
            <a:pPr>
              <a:lnSpc>
                <a:spcPct val="150000"/>
              </a:lnSpc>
            </a:pPr>
            <a:r>
              <a:rPr lang="zh-CN" altLang="en-US" sz="2500" dirty="0"/>
              <a:t>房屋建筑和市政设施调查：</a:t>
            </a:r>
            <a:r>
              <a:rPr lang="zh-CN" altLang="en-US" sz="2500" dirty="0">
                <a:solidFill>
                  <a:schemeClr val="accent2"/>
                </a:solidFill>
              </a:rPr>
              <a:t>住建部门负责</a:t>
            </a:r>
            <a:endParaRPr lang="en-US" altLang="zh-CN" sz="2500" dirty="0">
              <a:solidFill>
                <a:schemeClr val="accent2"/>
              </a:solidFill>
            </a:endParaRPr>
          </a:p>
          <a:p>
            <a:pPr>
              <a:lnSpc>
                <a:spcPct val="150000"/>
              </a:lnSpc>
            </a:pPr>
            <a:r>
              <a:rPr lang="zh-CN" altLang="en-US" sz="2500" dirty="0"/>
              <a:t>公路和水路设施调查：</a:t>
            </a:r>
            <a:r>
              <a:rPr lang="zh-CN" altLang="en-US" sz="2500" dirty="0">
                <a:solidFill>
                  <a:schemeClr val="accent2"/>
                </a:solidFill>
              </a:rPr>
              <a:t>交通部门负责</a:t>
            </a:r>
            <a:endParaRPr lang="en-US" altLang="zh-CN" sz="2500" dirty="0">
              <a:solidFill>
                <a:schemeClr val="accent2"/>
              </a:solidFill>
            </a:endParaRPr>
          </a:p>
          <a:p>
            <a:pPr>
              <a:lnSpc>
                <a:spcPct val="150000"/>
              </a:lnSpc>
            </a:pPr>
            <a:r>
              <a:rPr lang="zh-CN" altLang="en-US" sz="2500" dirty="0"/>
              <a:t>民用核设施调查：</a:t>
            </a:r>
            <a:r>
              <a:rPr lang="zh-CN" altLang="en-US" sz="2500" dirty="0">
                <a:solidFill>
                  <a:schemeClr val="accent2"/>
                </a:solidFill>
              </a:rPr>
              <a:t>生态环境部门负责</a:t>
            </a:r>
            <a:endParaRPr lang="en-US" altLang="zh-CN" sz="2500" dirty="0">
              <a:solidFill>
                <a:schemeClr val="accent2"/>
              </a:solidFill>
            </a:endParaRPr>
          </a:p>
          <a:p>
            <a:pPr>
              <a:lnSpc>
                <a:spcPct val="150000"/>
              </a:lnSpc>
            </a:pPr>
            <a:r>
              <a:rPr lang="zh-CN" altLang="en-US" sz="2500" dirty="0"/>
              <a:t>公共服务系统调查：</a:t>
            </a:r>
            <a:r>
              <a:rPr lang="zh-CN" altLang="en-US" sz="2500" dirty="0">
                <a:solidFill>
                  <a:schemeClr val="accent2"/>
                </a:solidFill>
              </a:rPr>
              <a:t>应急管理部门</a:t>
            </a:r>
            <a:r>
              <a:rPr lang="en-US" altLang="zh-CN" sz="2500" dirty="0">
                <a:solidFill>
                  <a:schemeClr val="accent2"/>
                </a:solidFill>
              </a:rPr>
              <a:t>+9</a:t>
            </a:r>
            <a:r>
              <a:rPr lang="zh-CN" altLang="en-US" sz="2500" dirty="0">
                <a:solidFill>
                  <a:schemeClr val="accent2"/>
                </a:solidFill>
              </a:rPr>
              <a:t>个参与公共服务的部门负责</a:t>
            </a:r>
            <a:endParaRPr lang="en-US" altLang="zh-CN" sz="2500" dirty="0">
              <a:solidFill>
                <a:schemeClr val="accent2"/>
              </a:solidFill>
            </a:endParaRPr>
          </a:p>
          <a:p>
            <a:pPr>
              <a:lnSpc>
                <a:spcPct val="150000"/>
              </a:lnSpc>
            </a:pPr>
            <a:r>
              <a:rPr lang="zh-CN" altLang="en-US" sz="2500" dirty="0"/>
              <a:t>危险化学品、煤矿和非煤矿山等重点企业调查：</a:t>
            </a:r>
            <a:r>
              <a:rPr lang="zh-CN" altLang="en-US" sz="2500" dirty="0">
                <a:solidFill>
                  <a:schemeClr val="accent2"/>
                </a:solidFill>
              </a:rPr>
              <a:t>应急管理部门负责</a:t>
            </a:r>
            <a:endParaRPr lang="zh-CN" altLang="en-US" sz="2500" dirty="0"/>
          </a:p>
        </p:txBody>
      </p:sp>
    </p:spTree>
    <p:extLst>
      <p:ext uri="{BB962C8B-B14F-4D97-AF65-F5344CB8AC3E}">
        <p14:creationId xmlns:p14="http://schemas.microsoft.com/office/powerpoint/2010/main" val="35594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702348" y="554319"/>
            <a:ext cx="4838282" cy="500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2500" b="1" dirty="0">
                <a:latin typeface="+mn-ea"/>
              </a:rPr>
              <a:t>4. </a:t>
            </a:r>
            <a:r>
              <a:rPr lang="zh-CN" altLang="zh-CN" sz="2500" b="1" dirty="0">
                <a:latin typeface="+mn-ea"/>
              </a:rPr>
              <a:t>历史灾害调查与评估</a:t>
            </a:r>
            <a:endParaRPr lang="zh-CN" altLang="en-US" sz="2500" b="1" dirty="0">
              <a:latin typeface="+mn-ea"/>
            </a:endParaRPr>
          </a:p>
        </p:txBody>
      </p:sp>
      <p:sp>
        <p:nvSpPr>
          <p:cNvPr id="3" name="文本框 2"/>
          <p:cNvSpPr txBox="1"/>
          <p:nvPr/>
        </p:nvSpPr>
        <p:spPr>
          <a:xfrm>
            <a:off x="1620868" y="1729212"/>
            <a:ext cx="9705018" cy="2031325"/>
          </a:xfrm>
          <a:prstGeom prst="rect">
            <a:avLst/>
          </a:prstGeom>
          <a:noFill/>
        </p:spPr>
        <p:txBody>
          <a:bodyPr wrap="square" rtlCol="0">
            <a:spAutoFit/>
          </a:bodyPr>
          <a:lstStyle/>
          <a:p>
            <a:pPr>
              <a:lnSpc>
                <a:spcPct val="150000"/>
              </a:lnSpc>
            </a:pPr>
            <a:r>
              <a:rPr lang="zh-CN" altLang="zh-CN" sz="2800" b="1" dirty="0"/>
              <a:t>历史年度自然灾害灾情调查</a:t>
            </a:r>
            <a:r>
              <a:rPr lang="zh-CN" altLang="en-US" sz="2800" b="1" dirty="0"/>
              <a:t>（</a:t>
            </a:r>
            <a:r>
              <a:rPr lang="en-US" altLang="zh-CN" sz="2800" dirty="0"/>
              <a:t> 1978~2020 </a:t>
            </a:r>
            <a:r>
              <a:rPr lang="zh-CN" altLang="en-US" sz="2800" b="1" dirty="0"/>
              <a:t>）</a:t>
            </a:r>
            <a:endParaRPr lang="en-US" altLang="zh-CN" sz="2800" b="1" dirty="0"/>
          </a:p>
          <a:p>
            <a:pPr>
              <a:lnSpc>
                <a:spcPct val="150000"/>
              </a:lnSpc>
            </a:pPr>
            <a:r>
              <a:rPr lang="zh-CN" altLang="zh-CN" sz="2800" b="1" dirty="0"/>
              <a:t>重大历史自然灾害调查</a:t>
            </a:r>
            <a:r>
              <a:rPr lang="zh-CN" altLang="en-US" sz="2800" b="1" dirty="0"/>
              <a:t>（</a:t>
            </a:r>
            <a:r>
              <a:rPr lang="en-US" altLang="zh-CN" sz="2800" dirty="0"/>
              <a:t> 1949~2020 </a:t>
            </a:r>
            <a:r>
              <a:rPr lang="zh-CN" altLang="en-US" sz="2800" b="1" dirty="0"/>
              <a:t>）</a:t>
            </a:r>
            <a:endParaRPr lang="en-US" altLang="zh-CN" sz="2800" b="1" dirty="0"/>
          </a:p>
          <a:p>
            <a:pPr>
              <a:lnSpc>
                <a:spcPct val="150000"/>
              </a:lnSpc>
            </a:pPr>
            <a:r>
              <a:rPr lang="zh-CN" altLang="zh-CN" sz="2800" b="1" dirty="0"/>
              <a:t>历史年度自然灾害灾情评估</a:t>
            </a:r>
            <a:endParaRPr lang="zh-CN" altLang="en-US" sz="2500" dirty="0"/>
          </a:p>
        </p:txBody>
      </p:sp>
      <p:sp>
        <p:nvSpPr>
          <p:cNvPr id="4" name="文本框 3"/>
          <p:cNvSpPr txBox="1"/>
          <p:nvPr/>
        </p:nvSpPr>
        <p:spPr>
          <a:xfrm>
            <a:off x="769546" y="4572000"/>
            <a:ext cx="10556340" cy="1823576"/>
          </a:xfrm>
          <a:prstGeom prst="rect">
            <a:avLst/>
          </a:prstGeom>
          <a:noFill/>
        </p:spPr>
        <p:txBody>
          <a:bodyPr wrap="square" rtlCol="0">
            <a:spAutoFit/>
          </a:bodyPr>
          <a:lstStyle/>
          <a:p>
            <a:pPr>
              <a:lnSpc>
                <a:spcPct val="150000"/>
              </a:lnSpc>
            </a:pPr>
            <a:r>
              <a:rPr lang="zh-CN" altLang="en-US" sz="2500" dirty="0">
                <a:solidFill>
                  <a:srgbClr val="0070C0"/>
                </a:solidFill>
              </a:rPr>
              <a:t>重大自然灾害：达到启动国家级</a:t>
            </a:r>
            <a:r>
              <a:rPr lang="en-US" altLang="zh-CN" sz="2500" dirty="0">
                <a:solidFill>
                  <a:srgbClr val="0070C0"/>
                </a:solidFill>
              </a:rPr>
              <a:t>Ⅱ</a:t>
            </a:r>
            <a:r>
              <a:rPr lang="zh-CN" altLang="en-US" sz="2500" dirty="0">
                <a:solidFill>
                  <a:srgbClr val="0070C0"/>
                </a:solidFill>
              </a:rPr>
              <a:t>级（含）以上应急响应阈值标准的灾害事件，阈值标准按照死亡失踪</a:t>
            </a:r>
            <a:r>
              <a:rPr lang="en-US" altLang="zh-CN" sz="2500" dirty="0">
                <a:solidFill>
                  <a:srgbClr val="0070C0"/>
                </a:solidFill>
              </a:rPr>
              <a:t>100</a:t>
            </a:r>
            <a:r>
              <a:rPr lang="zh-CN" altLang="en-US" sz="2500" dirty="0">
                <a:solidFill>
                  <a:srgbClr val="0070C0"/>
                </a:solidFill>
              </a:rPr>
              <a:t>人及以上判定。针对台风灾害，将致灾危险性作为参考判定标准。</a:t>
            </a:r>
            <a:r>
              <a:rPr lang="zh-CN" altLang="en-US" sz="2500" b="1" dirty="0">
                <a:solidFill>
                  <a:srgbClr val="00B050"/>
                </a:solidFill>
              </a:rPr>
              <a:t>国家已经指定具体灾害及相关县市</a:t>
            </a:r>
            <a:endParaRPr lang="zh-CN" altLang="en-US" sz="2500" dirty="0">
              <a:solidFill>
                <a:srgbClr val="0070C0"/>
              </a:solidFill>
            </a:endParaRPr>
          </a:p>
        </p:txBody>
      </p:sp>
    </p:spTree>
    <p:extLst>
      <p:ext uri="{BB962C8B-B14F-4D97-AF65-F5344CB8AC3E}">
        <p14:creationId xmlns:p14="http://schemas.microsoft.com/office/powerpoint/2010/main" val="95242135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uenskmi">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30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50000"/>
          </a:lnSpc>
          <a:defRPr sz="25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1171</TotalTime>
  <Words>6430</Words>
  <Application>Microsoft Office PowerPoint</Application>
  <PresentationFormat>宽屏</PresentationFormat>
  <Paragraphs>485</Paragraphs>
  <Slides>73</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73</vt:i4>
      </vt:variant>
    </vt:vector>
  </HeadingPairs>
  <TitlesOfParts>
    <vt:vector size="78" baseType="lpstr">
      <vt:lpstr>Microsoft YaHei</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tian lily</dc:creator>
  <cp:lastModifiedBy>admin</cp:lastModifiedBy>
  <cp:revision>154</cp:revision>
  <dcterms:created xsi:type="dcterms:W3CDTF">2019-02-26T06:26:00Z</dcterms:created>
  <dcterms:modified xsi:type="dcterms:W3CDTF">2021-07-12T03:25:15Z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4BBC92D34FD844AD9828C4ECAE8CE740</vt:lpwstr>
  </property>
  <property fmtid="{D5CDD505-2E9C-101B-9397-08002B2CF9AE}" pid="3" name="KSOProductBuildVer">
    <vt:lpwstr>2052-11.1.0.10495</vt:lpwstr>
  </property>
</Properties>
</file>